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0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63" r:id="rId4"/>
    <p:sldId id="258" r:id="rId5"/>
    <p:sldId id="259" r:id="rId6"/>
    <p:sldId id="276" r:id="rId7"/>
    <p:sldId id="260" r:id="rId8"/>
    <p:sldId id="264" r:id="rId9"/>
    <p:sldId id="262" r:id="rId10"/>
    <p:sldId id="261" r:id="rId11"/>
    <p:sldId id="277" r:id="rId12"/>
    <p:sldId id="265" r:id="rId13"/>
    <p:sldId id="284" r:id="rId14"/>
    <p:sldId id="267" r:id="rId15"/>
    <p:sldId id="269" r:id="rId16"/>
    <p:sldId id="287" r:id="rId17"/>
    <p:sldId id="285" r:id="rId18"/>
    <p:sldId id="286" r:id="rId19"/>
    <p:sldId id="280" r:id="rId20"/>
    <p:sldId id="281" r:id="rId21"/>
    <p:sldId id="268" r:id="rId22"/>
    <p:sldId id="275" r:id="rId23"/>
    <p:sldId id="266" r:id="rId24"/>
    <p:sldId id="278" r:id="rId25"/>
    <p:sldId id="272" r:id="rId26"/>
    <p:sldId id="279" r:id="rId27"/>
    <p:sldId id="290" r:id="rId28"/>
    <p:sldId id="271" r:id="rId29"/>
    <p:sldId id="291" r:id="rId30"/>
    <p:sldId id="292" r:id="rId31"/>
    <p:sldId id="274" r:id="rId32"/>
    <p:sldId id="283" r:id="rId33"/>
    <p:sldId id="293" r:id="rId34"/>
    <p:sldId id="282" r:id="rId35"/>
    <p:sldId id="288" r:id="rId36"/>
    <p:sldId id="289" r:id="rId3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007" autoAdjust="0"/>
  </p:normalViewPr>
  <p:slideViewPr>
    <p:cSldViewPr snapToGrid="0" snapToObjects="1">
      <p:cViewPr varScale="1">
        <p:scale>
          <a:sx n="107" d="100"/>
          <a:sy n="107" d="100"/>
        </p:scale>
        <p:origin x="7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94F658-679D-449C-B96D-741BF04986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7C2D6-653D-42D4-9C2B-EFC4B655DF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CE306-F923-49F1-B2C0-B81B7DBB429A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1A3E43-D5EF-4873-B005-9048D064DF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C934A-D8A1-4161-84DE-67629F48E2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809F2-F0B2-482C-8C60-907C45563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8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54D9CE-C4BE-4698-9B8A-11ADCA2F054A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FAB0BF-A7B3-4158-8D77-994F12517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8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to high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6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00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7DDA7-708B-4EC9-AE57-A8717715881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481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0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49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15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80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60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7DDA7-708B-4EC9-AE57-A8717715881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516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72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40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AB0BF-A7B3-4158-8D77-994F125175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0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15732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  <a:effectLst/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9540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Franklin Gothic Demi" charset="0"/>
                <a:ea typeface="Franklin Gothic Demi" charset="0"/>
                <a:cs typeface="Franklin Gothic Dem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471807"/>
            <a:ext cx="2628900" cy="470515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71807"/>
            <a:ext cx="7734300" cy="470515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EBC43-DC7F-4250-AF57-402F4691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6B4B0-C723-476C-8ED9-7FB8BF4B4468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B9D312-AC73-4932-B36D-46291DD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FB2B91-5303-40E5-AAC5-788CE5BB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A7153-1089-41B6-9284-1CC1C4693D0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BA6ACE1-60F5-4B46-BEF4-C1BD239BC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621"/>
            <a:ext cx="10134600" cy="109728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3840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87395"/>
          </a:xfrm>
        </p:spPr>
        <p:txBody>
          <a:bodyPr/>
          <a:lstStyle>
            <a:lvl1pPr>
              <a:defRPr b="0" cap="none" spc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951"/>
            <a:ext cx="10515600" cy="4620012"/>
          </a:xfrm>
        </p:spPr>
        <p:txBody>
          <a:bodyPr/>
          <a:lstStyle>
            <a:lvl1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1pPr>
            <a:lvl2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2pPr>
            <a:lvl3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3pPr>
            <a:lvl4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4pPr>
            <a:lvl5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50667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  <a:effectLst/>
                <a:latin typeface="Franklin Gothic Demi" charset="0"/>
                <a:ea typeface="Franklin Gothic Demi" charset="0"/>
                <a:cs typeface="Franklin Gothic Dem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23039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Franklin Gothic Demi Cond" charset="0"/>
                <a:ea typeface="Franklin Gothic Demi Cond" charset="0"/>
                <a:cs typeface="Franklin Gothic Demi Cond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228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4334"/>
            <a:ext cx="5181600" cy="4692629"/>
          </a:xfrm>
        </p:spPr>
        <p:txBody>
          <a:bodyPr/>
          <a:lstStyle>
            <a:lvl1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1pPr>
            <a:lvl2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2pPr>
            <a:lvl3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3pPr>
            <a:lvl4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4pPr>
            <a:lvl5pPr>
              <a:defRPr>
                <a:latin typeface="Franklin Gothic Book" charset="0"/>
                <a:ea typeface="Franklin Gothic Book" charset="0"/>
                <a:cs typeface="Franklin Gothic Book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84334"/>
            <a:ext cx="5181600" cy="46926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11022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8701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10922"/>
            <a:ext cx="5157787" cy="3876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8701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10922"/>
            <a:ext cx="5183188" cy="3876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15648"/>
            <a:ext cx="3932237" cy="82985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15648"/>
            <a:ext cx="6172200" cy="46334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45498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622119"/>
            <a:ext cx="3932237" cy="767219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22119"/>
            <a:ext cx="6172200" cy="45708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89339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B1CF-DFA3-4543-8E39-3B8059ADFB2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F66D-A13B-6F44-B082-D7F3693F0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84334"/>
            <a:ext cx="10515600" cy="4692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fld id="{288BB1CF-DFA3-4543-8E39-3B8059ADFB29}" type="datetimeFigureOut">
              <a:rPr lang="en-US" smtClean="0"/>
              <a:pPr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1pPr>
          </a:lstStyle>
          <a:p>
            <a:fld id="{418AF66D-A13B-6F44-B082-D7F3693F0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Franklin Gothic Heavy" charset="0"/>
          <a:ea typeface="Franklin Gothic Heavy" charset="0"/>
          <a:cs typeface="Franklin Gothic Heav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Franklin Gothic Demi Cond" charset="0"/>
          <a:ea typeface="Franklin Gothic Demi Cond" charset="0"/>
          <a:cs typeface="Franklin Gothic Demi Cond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Franklin Gothic Book" charset="0"/>
          <a:ea typeface="Franklin Gothic Book" charset="0"/>
          <a:cs typeface="Franklin Gothic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GRC@dir.texas.gov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pcls@dir.texas.gov" TargetMode="External"/><Relationship Id="rId2" Type="http://schemas.openxmlformats.org/officeDocument/2006/relationships/hyperlink" Target="mailto:irdr@dir.texas.go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c@dir.texas.gov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2018 Information Resources Deployment Review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1/17/2018</a:t>
            </a:r>
          </a:p>
          <a:p>
            <a:r>
              <a:rPr lang="en-US" dirty="0"/>
              <a:t>2:00-3:00pm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8C194-6A89-48AD-ACE4-E9154526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826592" cy="1155032"/>
          </a:xfrm>
        </p:spPr>
        <p:txBody>
          <a:bodyPr>
            <a:normAutofit fontScale="90000"/>
          </a:bodyPr>
          <a:lstStyle/>
          <a:p>
            <a:r>
              <a:rPr lang="en-US" dirty="0"/>
              <a:t>APM Validation &amp; Assessment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7057D-60F0-4C30-B986-AD6D1F765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32"/>
            <a:ext cx="9826592" cy="5021931"/>
          </a:xfrm>
        </p:spPr>
        <p:txBody>
          <a:bodyPr/>
          <a:lstStyle/>
          <a:p>
            <a:r>
              <a:rPr lang="en-US" dirty="0"/>
              <a:t>Word document instructions available on the IRDR Webpage.</a:t>
            </a:r>
          </a:p>
          <a:p>
            <a:endParaRPr lang="en-US" dirty="0"/>
          </a:p>
          <a:p>
            <a:r>
              <a:rPr lang="en-US" dirty="0"/>
              <a:t>Contains all assessment questions.</a:t>
            </a:r>
          </a:p>
          <a:p>
            <a:endParaRPr lang="en-US" dirty="0"/>
          </a:p>
          <a:p>
            <a:r>
              <a:rPr lang="en-US" dirty="0"/>
              <a:t>Developing training videos.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17D85B-AAE0-4317-91DF-57D0DD372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424" y="2897203"/>
            <a:ext cx="6775457" cy="371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00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1EEF-9127-4F66-977E-78D23DE81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Resources Deployment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F45397-BBCB-4E2B-B18C-A82E480B0A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IRDR</a:t>
            </a:r>
          </a:p>
        </p:txBody>
      </p:sp>
    </p:spTree>
    <p:extLst>
      <p:ext uri="{BB962C8B-B14F-4D97-AF65-F5344CB8AC3E}">
        <p14:creationId xmlns:p14="http://schemas.microsoft.com/office/powerpoint/2010/main" val="408691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931E9-D2A9-49D9-A43D-0461633C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44A03-8018-4EF8-A927-8CAE45F77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392" y="1556951"/>
            <a:ext cx="10747408" cy="46200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500" dirty="0"/>
          </a:p>
          <a:p>
            <a:pPr marL="0" indent="0" algn="ctr">
              <a:buNone/>
            </a:pPr>
            <a:endParaRPr lang="en-US" sz="4500" dirty="0"/>
          </a:p>
          <a:p>
            <a:pPr marL="0" indent="0" algn="ctr">
              <a:buNone/>
            </a:pPr>
            <a:r>
              <a:rPr lang="en-US" sz="4500" dirty="0"/>
              <a:t>How many IRDR’s have you participated in? </a:t>
            </a:r>
          </a:p>
        </p:txBody>
      </p:sp>
    </p:spTree>
    <p:extLst>
      <p:ext uri="{BB962C8B-B14F-4D97-AF65-F5344CB8AC3E}">
        <p14:creationId xmlns:p14="http://schemas.microsoft.com/office/powerpoint/2010/main" val="1956834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716CE-202F-4BA2-ADC6-6164BFC54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IRDR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C2F3B-B3E0-4C5F-8308-F5F377F00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IRDR is a standardized survey that:​​​​​​</a:t>
            </a:r>
          </a:p>
          <a:p>
            <a:pPr lvl="1"/>
            <a:r>
              <a:rPr lang="en-US" dirty="0"/>
              <a:t>Measures an agency’s progress against the State Strategic Plan (SSP)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Confirms that the agency is in compliance with the state's IR-related statutes, rules, and standards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Examines how each IR deployment has supported the agency's mission, goals, and objectives</a:t>
            </a:r>
          </a:p>
          <a:p>
            <a:pPr lvl="1"/>
            <a:endParaRPr lang="en-US" dirty="0"/>
          </a:p>
          <a:p>
            <a:r>
              <a:rPr lang="en-US" dirty="0"/>
              <a:t>What does DIR do with the results?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36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B9BEE-865C-4718-9B82-8DBBA0ACB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IRDR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73ED9-4A8D-4AF4-A6CF-60C1994BC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08760"/>
            <a:ext cx="6611754" cy="4668203"/>
          </a:xfrm>
        </p:spPr>
        <p:txBody>
          <a:bodyPr>
            <a:normAutofit/>
          </a:bodyPr>
          <a:lstStyle/>
          <a:p>
            <a:r>
              <a:rPr lang="en-US" dirty="0"/>
              <a:t>Self-reported questionnaire consisting of: </a:t>
            </a:r>
          </a:p>
          <a:p>
            <a:pPr lvl="1"/>
            <a:r>
              <a:rPr lang="en-US" dirty="0"/>
              <a:t>Part 1: IT Environment</a:t>
            </a:r>
          </a:p>
          <a:p>
            <a:pPr lvl="1"/>
            <a:r>
              <a:rPr lang="en-US" dirty="0"/>
              <a:t>Part 2: Compliance</a:t>
            </a:r>
          </a:p>
          <a:p>
            <a:pPr lvl="1"/>
            <a:r>
              <a:rPr lang="en-US" dirty="0"/>
              <a:t>Part 3: Strategic Alignment</a:t>
            </a:r>
          </a:p>
          <a:p>
            <a:pPr lvl="1"/>
            <a:r>
              <a:rPr lang="en-US" dirty="0"/>
              <a:t>Part 4: IT Inventory</a:t>
            </a:r>
          </a:p>
          <a:p>
            <a:pPr lvl="1"/>
            <a:r>
              <a:rPr lang="en-US" dirty="0"/>
              <a:t>Part 5: Optional Maturity Evaluations</a:t>
            </a:r>
          </a:p>
          <a:p>
            <a:r>
              <a:rPr lang="en-US" dirty="0"/>
              <a:t>Submission deadline March 31, 2018.  </a:t>
            </a:r>
          </a:p>
          <a:p>
            <a:r>
              <a:rPr lang="en-US" dirty="0"/>
              <a:t>Data collection in SPECTRIM.</a:t>
            </a:r>
          </a:p>
          <a:p>
            <a:r>
              <a:rPr lang="en-US" dirty="0"/>
              <a:t>Institutions of Higher Ed are NOT required to submit results to DIR. 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EF6EAD-1DB4-41A2-98FC-819B95895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C08-9863-4829-B70F-262F023C25A6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35A660-8565-497B-BE9C-1E312C9ED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322" y="1096390"/>
            <a:ext cx="4636678" cy="576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43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5806C-00F0-45E9-A6D1-B4B97190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IRDR Major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DDEA3-F6B1-4012-8B7F-EBBE31B3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Statutory deadline changed from 12/1/odd to 3/31/even</a:t>
            </a:r>
          </a:p>
          <a:p>
            <a:r>
              <a:rPr lang="en-US" dirty="0"/>
              <a:t>New IT Inventory requirements (SB 532)</a:t>
            </a:r>
          </a:p>
          <a:p>
            <a:r>
              <a:rPr lang="en-US" dirty="0"/>
              <a:t>HB 8 Digital Storage Study (Section 1.05)</a:t>
            </a:r>
          </a:p>
          <a:p>
            <a:r>
              <a:rPr lang="en-US" dirty="0"/>
              <a:t>IR-Corrective Action Plan automatic launch</a:t>
            </a:r>
          </a:p>
          <a:p>
            <a:r>
              <a:rPr lang="en-US" dirty="0"/>
              <a:t>Incorporating external data</a:t>
            </a:r>
          </a:p>
          <a:p>
            <a:r>
              <a:rPr lang="en-US" dirty="0"/>
              <a:t>Pre-population of continuing questions (Part 1)</a:t>
            </a:r>
          </a:p>
        </p:txBody>
      </p:sp>
    </p:spTree>
    <p:extLst>
      <p:ext uri="{BB962C8B-B14F-4D97-AF65-F5344CB8AC3E}">
        <p14:creationId xmlns:p14="http://schemas.microsoft.com/office/powerpoint/2010/main" val="3892993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62AAC-9710-47E8-BB4C-CF481F61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 – Agency IT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46310-726C-4975-8398-BC86F71A4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Broad survey focused on a variety of IT topics and practices.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Continuing questions are prepopulated from 2015 IRDR responses.</a:t>
            </a:r>
          </a:p>
          <a:p>
            <a:endParaRPr lang="en-US" dirty="0"/>
          </a:p>
          <a:p>
            <a:r>
              <a:rPr lang="en-US" dirty="0"/>
              <a:t>DIR intends to create a benchmark report for each agency to assess their status relative to all others. </a:t>
            </a:r>
          </a:p>
        </p:txBody>
      </p:sp>
    </p:spTree>
    <p:extLst>
      <p:ext uri="{BB962C8B-B14F-4D97-AF65-F5344CB8AC3E}">
        <p14:creationId xmlns:p14="http://schemas.microsoft.com/office/powerpoint/2010/main" val="2562655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7D8C6-DB41-46AB-BC93-3AD204B4E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 – Compliance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508BF-45E3-4E54-9970-F1BCCF997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Responses in this section determine the need for IR-CAP. </a:t>
            </a:r>
          </a:p>
          <a:p>
            <a:endParaRPr lang="en-US" dirty="0"/>
          </a:p>
          <a:p>
            <a:r>
              <a:rPr lang="en-US" dirty="0"/>
              <a:t>Hyperlinks to the Texas Administrative Code or other regulations can be found in the help text. </a:t>
            </a:r>
          </a:p>
          <a:p>
            <a:endParaRPr lang="en-US" dirty="0"/>
          </a:p>
          <a:p>
            <a:r>
              <a:rPr lang="en-US" dirty="0"/>
              <a:t>Part 2 is not prepopulated due to the nature of compliance. </a:t>
            </a:r>
          </a:p>
        </p:txBody>
      </p:sp>
    </p:spTree>
    <p:extLst>
      <p:ext uri="{BB962C8B-B14F-4D97-AF65-F5344CB8AC3E}">
        <p14:creationId xmlns:p14="http://schemas.microsoft.com/office/powerpoint/2010/main" val="4232183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E01D9-334F-47FD-804E-D4C1526A1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 – Strategic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D2C51-D2E0-42E9-BEC3-589C36415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951"/>
            <a:ext cx="5989983" cy="4620012"/>
          </a:xfrm>
        </p:spPr>
        <p:txBody>
          <a:bodyPr/>
          <a:lstStyle/>
          <a:p>
            <a:r>
              <a:rPr lang="en-US" dirty="0"/>
              <a:t>The updated State Strategic Plan for Information Resources Management (SSP) was published November 1, 2017. </a:t>
            </a:r>
          </a:p>
          <a:p>
            <a:r>
              <a:rPr lang="en-US" dirty="0"/>
              <a:t>It contains high-level strategic IT goals and specific focus areas. </a:t>
            </a:r>
          </a:p>
          <a:p>
            <a:r>
              <a:rPr lang="en-US" dirty="0"/>
              <a:t>The IRDR measures progress towards prior goals, and alignment with current goals.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E2CFEC-874F-4ED9-9D19-F172D204A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423" y="1390966"/>
            <a:ext cx="3790907" cy="495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370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351BE-3554-4489-9BFC-E0B77D06B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4 – IT Inventory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0D31C-E772-4D43-B656-4DF0F51F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Server Inventory</a:t>
            </a:r>
          </a:p>
          <a:p>
            <a:pPr lvl="1"/>
            <a:r>
              <a:rPr lang="en-US" dirty="0"/>
              <a:t>Collect general data about server instances</a:t>
            </a:r>
          </a:p>
          <a:p>
            <a:pPr lvl="1"/>
            <a:r>
              <a:rPr lang="en-US" dirty="0"/>
              <a:t>Link business applications to servers</a:t>
            </a:r>
          </a:p>
          <a:p>
            <a:r>
              <a:rPr lang="en-US" dirty="0"/>
              <a:t>Major DB and Apps</a:t>
            </a:r>
          </a:p>
          <a:p>
            <a:pPr lvl="1"/>
            <a:r>
              <a:rPr lang="en-US" dirty="0"/>
              <a:t>Prepopulated from 2015 IRDR Responses</a:t>
            </a:r>
          </a:p>
          <a:p>
            <a:r>
              <a:rPr lang="en-US" dirty="0"/>
              <a:t>Mainframes</a:t>
            </a:r>
          </a:p>
          <a:p>
            <a:r>
              <a:rPr lang="en-US" dirty="0"/>
              <a:t>Managed Infrastructure</a:t>
            </a:r>
          </a:p>
          <a:p>
            <a:pPr lvl="1"/>
            <a:r>
              <a:rPr lang="en-US" dirty="0"/>
              <a:t>Does not include DCS managed infrastructure</a:t>
            </a:r>
          </a:p>
          <a:p>
            <a:r>
              <a:rPr lang="en-US" dirty="0"/>
              <a:t>Cloud Services</a:t>
            </a:r>
          </a:p>
          <a:p>
            <a:pPr lvl="1"/>
            <a:r>
              <a:rPr lang="en-US" dirty="0"/>
              <a:t>SaaS, PaaS, </a:t>
            </a:r>
            <a:r>
              <a:rPr lang="en-US" dirty="0" err="1"/>
              <a:t>XaaS</a:t>
            </a:r>
            <a:r>
              <a:rPr lang="en-US" dirty="0"/>
              <a:t> (IaaS is covered under the Server Inventory)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3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DE35D-1D3F-42C6-B610-C19A12832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86766-988E-47EC-8F4A-C49BB75D0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Key questions into the question pane at any time. </a:t>
            </a:r>
          </a:p>
          <a:p>
            <a:endParaRPr lang="en-US" dirty="0"/>
          </a:p>
          <a:p>
            <a:r>
              <a:rPr lang="en-US" dirty="0"/>
              <a:t>CPE Form available from the Handouts section.</a:t>
            </a:r>
          </a:p>
          <a:p>
            <a:endParaRPr lang="en-US" dirty="0"/>
          </a:p>
          <a:p>
            <a:r>
              <a:rPr lang="en-US" dirty="0"/>
              <a:t>Webinar recording and slides will be available after on the DIR website.</a:t>
            </a:r>
          </a:p>
          <a:p>
            <a:endParaRPr lang="en-US" dirty="0"/>
          </a:p>
          <a:p>
            <a:r>
              <a:rPr lang="en-US" dirty="0"/>
              <a:t>90 Registrants</a:t>
            </a:r>
          </a:p>
          <a:p>
            <a:pPr lvl="1"/>
            <a:r>
              <a:rPr lang="en-US" dirty="0"/>
              <a:t>83 Agency</a:t>
            </a:r>
          </a:p>
          <a:p>
            <a:pPr lvl="1"/>
            <a:r>
              <a:rPr lang="en-US" dirty="0"/>
              <a:t>4 Higher Education</a:t>
            </a:r>
          </a:p>
          <a:p>
            <a:pPr lvl="1"/>
            <a:r>
              <a:rPr lang="en-US" dirty="0"/>
              <a:t>3 Other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155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439A-C6B1-4FD9-B2D3-1C843079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4 – IT Inventory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17587E-FDC4-4E9A-8B72-D568B871F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713" y="1087395"/>
            <a:ext cx="11486974" cy="577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21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B3C2B-69D2-40DE-93D2-B515E1175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5 – Optional Maturity Evaluations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F378154-8EE0-42C6-B6C1-E8FB77980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087394"/>
            <a:ext cx="12245440" cy="533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84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80D3-5DF2-43D5-A023-10ADB6BF8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5 – Optional Maturity Evaluation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964315-EDC2-47DF-9D45-48F8A29BE7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6484" y="1087395"/>
            <a:ext cx="8644001" cy="577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303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9179C-B0FD-4332-98D2-CE1465E1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IRDR 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B536F-17A3-4E5B-B671-F3CF4CD0E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9785"/>
            <a:ext cx="10355981" cy="1898583"/>
          </a:xfrm>
        </p:spPr>
        <p:txBody>
          <a:bodyPr>
            <a:normAutofit fontScale="92500"/>
          </a:bodyPr>
          <a:lstStyle/>
          <a:p>
            <a:r>
              <a:rPr lang="en-US" dirty="0"/>
              <a:t>The designated Information Resources Manager is responsible for completing the IRDR. </a:t>
            </a:r>
          </a:p>
          <a:p>
            <a:r>
              <a:rPr lang="en-US" dirty="0"/>
              <a:t>The IRM may delegate the responsibility to any active SPECTRIM user. </a:t>
            </a:r>
          </a:p>
          <a:p>
            <a:r>
              <a:rPr lang="en-US" dirty="0"/>
              <a:t>Users have the ability to assign optional reviewers.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CC9B24-D50E-4DB4-BABF-67413F56C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164" y="3188368"/>
            <a:ext cx="9184028" cy="354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64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4AD2-A892-4505-857C-979B784B2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IR-Corrective Action Plans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2220A-96AB-47F0-B278-09198D4F93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IR-CAP aka Remediation Plans</a:t>
            </a:r>
          </a:p>
        </p:txBody>
      </p:sp>
    </p:spTree>
    <p:extLst>
      <p:ext uri="{BB962C8B-B14F-4D97-AF65-F5344CB8AC3E}">
        <p14:creationId xmlns:p14="http://schemas.microsoft.com/office/powerpoint/2010/main" val="2413276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4B09D-C65A-4BDD-BFF5-A7B117D7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IR-CAP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99073-CC40-4F98-9C81-F795E75D5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 2 self assessment of compliance initiates IR-CAP process.</a:t>
            </a:r>
          </a:p>
          <a:p>
            <a:r>
              <a:rPr lang="en-US" dirty="0"/>
              <a:t>IR-CAPs are available to complete upon IRDR submission.</a:t>
            </a:r>
          </a:p>
          <a:p>
            <a:pPr lvl="1"/>
            <a:r>
              <a:rPr lang="en-US" dirty="0"/>
              <a:t>Timeframe for compliance</a:t>
            </a:r>
          </a:p>
          <a:p>
            <a:pPr lvl="1"/>
            <a:r>
              <a:rPr lang="en-US" dirty="0"/>
              <a:t>Steps to achieve compliance</a:t>
            </a:r>
          </a:p>
          <a:p>
            <a:pPr lvl="1"/>
            <a:r>
              <a:rPr lang="en-US" dirty="0"/>
              <a:t>Estimated cost</a:t>
            </a:r>
          </a:p>
          <a:p>
            <a:pPr lvl="1"/>
            <a:r>
              <a:rPr lang="en-US" dirty="0"/>
              <a:t>Priority</a:t>
            </a:r>
          </a:p>
          <a:p>
            <a:pPr lvl="1"/>
            <a:r>
              <a:rPr lang="en-US" dirty="0"/>
              <a:t>Supporting attachments</a:t>
            </a:r>
          </a:p>
          <a:p>
            <a:r>
              <a:rPr lang="en-US" dirty="0"/>
              <a:t>Deadline ~ May 2018</a:t>
            </a:r>
          </a:p>
          <a:p>
            <a:r>
              <a:rPr lang="en-US" dirty="0"/>
              <a:t>General results sent to state leadership.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FEEA8-382A-4345-B74E-5391212EE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C08-9863-4829-B70F-262F023C25A6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288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F7680-271E-4465-A978-F43672A89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Prioritization of Cybersecurity and Legacy Modernization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66F17-BBD0-4261-8CD2-8945AA6E5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PCLS</a:t>
            </a:r>
          </a:p>
        </p:txBody>
      </p:sp>
    </p:spTree>
    <p:extLst>
      <p:ext uri="{BB962C8B-B14F-4D97-AF65-F5344CB8AC3E}">
        <p14:creationId xmlns:p14="http://schemas.microsoft.com/office/powerpoint/2010/main" val="35166599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D0FDCC-4B66-4F08-B842-119B00D62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4360" y="0"/>
            <a:ext cx="8857322" cy="6844294"/>
          </a:xfrm>
          <a:prstGeom prst="rect">
            <a:avLst/>
          </a:prstGeom>
        </p:spPr>
      </p:pic>
      <p:sp>
        <p:nvSpPr>
          <p:cNvPr id="7" name="Arrow: Up 6">
            <a:extLst>
              <a:ext uri="{FF2B5EF4-FFF2-40B4-BE49-F238E27FC236}">
                <a16:creationId xmlns:a16="http://schemas.microsoft.com/office/drawing/2014/main" id="{BC1D08D1-D634-4C9B-B4D2-D5AFC6ED4B36}"/>
              </a:ext>
            </a:extLst>
          </p:cNvPr>
          <p:cNvSpPr/>
          <p:nvPr/>
        </p:nvSpPr>
        <p:spPr>
          <a:xfrm rot="10800000">
            <a:off x="7312555" y="791483"/>
            <a:ext cx="293615" cy="578840"/>
          </a:xfrm>
          <a:prstGeom prst="up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0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A767C-644F-4765-9C78-2A5B14896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PCLS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AC64B-971C-4DDE-806D-C861EED75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951"/>
            <a:ext cx="5822482" cy="4620012"/>
          </a:xfrm>
        </p:spPr>
        <p:txBody>
          <a:bodyPr/>
          <a:lstStyle/>
          <a:p>
            <a:r>
              <a:rPr lang="en-US" dirty="0"/>
              <a:t>Available ~ March 2018</a:t>
            </a:r>
          </a:p>
          <a:p>
            <a:r>
              <a:rPr lang="en-US" dirty="0"/>
              <a:t>Deadline ~ August 2018</a:t>
            </a:r>
          </a:p>
          <a:p>
            <a:endParaRPr lang="en-US" dirty="0"/>
          </a:p>
          <a:p>
            <a:r>
              <a:rPr lang="en-US" dirty="0"/>
              <a:t>2016 PCLS Report</a:t>
            </a:r>
          </a:p>
          <a:p>
            <a:pPr lvl="1"/>
            <a:r>
              <a:rPr lang="en-US" dirty="0"/>
              <a:t>82 projects, 29 agencies</a:t>
            </a:r>
          </a:p>
          <a:p>
            <a:pPr lvl="1"/>
            <a:r>
              <a:rPr lang="en-US" dirty="0"/>
              <a:t>~$379 million</a:t>
            </a:r>
          </a:p>
          <a:p>
            <a:endParaRPr lang="en-US" dirty="0"/>
          </a:p>
          <a:p>
            <a:r>
              <a:rPr lang="en-US" dirty="0"/>
              <a:t>Questionnaires that assess a project requests risk, impact, probability and assign scores. </a:t>
            </a:r>
          </a:p>
          <a:p>
            <a:endParaRPr lang="en-US" dirty="0"/>
          </a:p>
        </p:txBody>
      </p:sp>
      <p:pic>
        <p:nvPicPr>
          <p:cNvPr id="4" name="Picture 3" descr="PCLS multiple quadrant graphic ">
            <a:extLst>
              <a:ext uri="{FF2B5EF4-FFF2-40B4-BE49-F238E27FC236}">
                <a16:creationId xmlns:a16="http://schemas.microsoft.com/office/drawing/2014/main" id="{0136D441-6A32-4550-822B-BE39E8494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682" y="1767471"/>
            <a:ext cx="4968028" cy="332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49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25418-0D93-4A22-82E8-DBC6E8C5A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PCLS Methodology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550039-0770-4D17-B072-F4AC001383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098" y="1432258"/>
            <a:ext cx="8343359" cy="462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7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7A15-7654-4CFB-8500-7E16FD1A0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pic>
        <p:nvPicPr>
          <p:cNvPr id="3" name="Matt Headshot" descr="Headshot - Matt Kelly">
            <a:extLst>
              <a:ext uri="{FF2B5EF4-FFF2-40B4-BE49-F238E27FC236}">
                <a16:creationId xmlns:a16="http://schemas.microsoft.com/office/drawing/2014/main" id="{62819850-4508-4E76-9047-7E37D48A57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55" t="-157" r="6866" b="20759"/>
          <a:stretch/>
        </p:blipFill>
        <p:spPr bwMode="auto">
          <a:xfrm>
            <a:off x="5643197" y="1563585"/>
            <a:ext cx="1438245" cy="16024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" name="Table 6" descr="Deborah Hujar- Director of Planning and Policy&#10;Joy Hall Bryant- IRM Liaison&#10;Endi Ollis- SSP Team Lead&#10;Matt Kelly- Technology Policy Analyst&#10;Dominick Namis- Policy Team Intern&#10;">
            <a:extLst>
              <a:ext uri="{FF2B5EF4-FFF2-40B4-BE49-F238E27FC236}">
                <a16:creationId xmlns:a16="http://schemas.microsoft.com/office/drawing/2014/main" id="{8DC5952F-29D1-4326-8B1E-0D323476A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153627"/>
              </p:ext>
            </p:extLst>
          </p:nvPr>
        </p:nvGraphicFramePr>
        <p:xfrm>
          <a:off x="4058938" y="3258591"/>
          <a:ext cx="3168517" cy="2152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33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John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Van Hoorn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itchFamily="34" charset="0"/>
                          <a:ea typeface="+mn-ea"/>
                          <a:cs typeface="+mn-cs"/>
                        </a:rPr>
                        <a:t>Matt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itchFamily="34" charset="0"/>
                          <a:ea typeface="+mn-ea"/>
                          <a:cs typeface="+mn-cs"/>
                        </a:rPr>
                        <a:t>Kelly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9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400" dirty="0"/>
                        <a:t>Director, Enterprise Solution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IRDR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F935D3D-8891-49AD-B068-2309D07DEC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966" y="1563584"/>
            <a:ext cx="1334188" cy="160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9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3C5CC-287C-4774-B80F-36E0C0743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PCLS Components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D82228-C242-412E-9CB5-A9C64BE5CA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5025" y="1638300"/>
            <a:ext cx="798195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924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81DED-DE32-48F0-9AC0-36461859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C08-9863-4829-B70F-262F023C25A6}" type="slidenum">
              <a:rPr lang="en-US" smtClean="0"/>
              <a:t>31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63569-CAA7-45CB-85C4-15797DDA9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Planning and Reporting Summary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34DEBEF-1C20-4B7A-AB2E-4DB97CC29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307459"/>
              </p:ext>
            </p:extLst>
          </p:nvPr>
        </p:nvGraphicFramePr>
        <p:xfrm>
          <a:off x="477856" y="1146436"/>
          <a:ext cx="10983215" cy="5502935"/>
        </p:xfrm>
        <a:graphic>
          <a:graphicData uri="http://schemas.openxmlformats.org/drawingml/2006/table">
            <a:tbl>
              <a:tblPr firstRow="1"/>
              <a:tblGrid>
                <a:gridCol w="2970609">
                  <a:extLst>
                    <a:ext uri="{9D8B030D-6E8A-4147-A177-3AD203B41FA5}">
                      <a16:colId xmlns:a16="http://schemas.microsoft.com/office/drawing/2014/main" val="1881870635"/>
                    </a:ext>
                  </a:extLst>
                </a:gridCol>
                <a:gridCol w="1874279">
                  <a:extLst>
                    <a:ext uri="{9D8B030D-6E8A-4147-A177-3AD203B41FA5}">
                      <a16:colId xmlns:a16="http://schemas.microsoft.com/office/drawing/2014/main" val="1195876851"/>
                    </a:ext>
                  </a:extLst>
                </a:gridCol>
                <a:gridCol w="2014590">
                  <a:extLst>
                    <a:ext uri="{9D8B030D-6E8A-4147-A177-3AD203B41FA5}">
                      <a16:colId xmlns:a16="http://schemas.microsoft.com/office/drawing/2014/main" val="3021917774"/>
                    </a:ext>
                  </a:extLst>
                </a:gridCol>
                <a:gridCol w="1590192">
                  <a:extLst>
                    <a:ext uri="{9D8B030D-6E8A-4147-A177-3AD203B41FA5}">
                      <a16:colId xmlns:a16="http://schemas.microsoft.com/office/drawing/2014/main" val="1478273515"/>
                    </a:ext>
                  </a:extLst>
                </a:gridCol>
                <a:gridCol w="2533545">
                  <a:extLst>
                    <a:ext uri="{9D8B030D-6E8A-4147-A177-3AD203B41FA5}">
                      <a16:colId xmlns:a16="http://schemas.microsoft.com/office/drawing/2014/main" val="1836969041"/>
                    </a:ext>
                  </a:extLst>
                </a:gridCol>
              </a:tblGrid>
              <a:tr h="5566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Report/Survey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Agency 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Institutions of </a:t>
                      </a:r>
                    </a:p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Higher Ed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DIR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483135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State Strategic Plan for IR (SSP)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11/1, Odd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180880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Biennial Performance Report (BPR)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11/15, Even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6240914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Resources Deployment Review (IRDR)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 from reporting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Analysis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3/31, Even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92404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IR-Corrective Action Plan (IR CAP)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needed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 from reporting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findings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~ 5/31, Even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3143394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Agency Strategic Plan (ASP)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Exempt*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Determined by LBB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106257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Biennial Operating Plan for IR (BOP)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 conjunction with LAR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825330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Business Application Validation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Monitor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1/2/18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934403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Business Application Assessments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Monitor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3/31/18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8699470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Prioritization of Cybersecurity and Legacy System (PCLS) 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needed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 conjunction with LAR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840047"/>
                  </a:ext>
                </a:extLst>
              </a:tr>
              <a:tr h="49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EIR Accessibility Survey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Exempt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Collect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~ Spring, Even</a:t>
                      </a:r>
                    </a:p>
                  </a:txBody>
                  <a:tcPr marL="8864" marR="8864" marT="88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7753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958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25B14-2046-453A-8F1A-A0B9A6012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SPECTRIM 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632AF-1958-4AD3-844C-73BE2ED42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Statewide Portal for Enterprise Cybersecurity Threat, Risk and Incident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54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748FD-F9FB-43F2-8AF3-29A1CD6BB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using SPECTRIM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5AFE2-BCA0-461C-A07C-10C12C7AA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Recommended to use IE/Edge, runs using Silverlight</a:t>
            </a:r>
          </a:p>
          <a:p>
            <a:r>
              <a:rPr lang="en-US" dirty="0"/>
              <a:t>Do not use the browsers “back” button.  If you want to go back a page, make sure to save and use the “x” circle icon in the top-right corner.  </a:t>
            </a:r>
          </a:p>
          <a:p>
            <a:r>
              <a:rPr lang="en-US" dirty="0"/>
              <a:t>The password self-service reset functionality will not work if your account is inactive.  If you have difficulty logging in, it’s usually best to email </a:t>
            </a:r>
            <a:r>
              <a:rPr lang="en-US" dirty="0">
                <a:hlinkClick r:id="rId2"/>
              </a:rPr>
              <a:t>GRC@dir.texas.gov</a:t>
            </a:r>
            <a:r>
              <a:rPr lang="en-US" dirty="0"/>
              <a:t>.  </a:t>
            </a:r>
          </a:p>
          <a:p>
            <a:r>
              <a:rPr lang="en-US" dirty="0"/>
              <a:t>You can open support requests in the portal if logged in, which are responded to quickly. </a:t>
            </a:r>
          </a:p>
          <a:p>
            <a:r>
              <a:rPr lang="en-US" dirty="0"/>
              <a:t>Save often!</a:t>
            </a:r>
          </a:p>
          <a:p>
            <a:r>
              <a:rPr lang="en-US" dirty="0"/>
              <a:t>If you don’t find a user in an assignment box, chances are they don’t have credentials, or the appropriate user rights. </a:t>
            </a:r>
          </a:p>
          <a:p>
            <a:r>
              <a:rPr lang="en-US" dirty="0"/>
              <a:t>Control + click hyperlinks.</a:t>
            </a:r>
          </a:p>
        </p:txBody>
      </p:sp>
    </p:spTree>
    <p:extLst>
      <p:ext uri="{BB962C8B-B14F-4D97-AF65-F5344CB8AC3E}">
        <p14:creationId xmlns:p14="http://schemas.microsoft.com/office/powerpoint/2010/main" val="40991416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3386-CBFC-428D-93E1-475AFFDBA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SPECTRIM 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D5355-A810-4DCD-AAB8-EDE564E2D0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Logging in</a:t>
            </a:r>
          </a:p>
          <a:p>
            <a:r>
              <a:rPr lang="en-US" dirty="0"/>
              <a:t>Open a support request</a:t>
            </a:r>
          </a:p>
          <a:p>
            <a:r>
              <a:rPr lang="en-US" dirty="0"/>
              <a:t>Navigating the portal</a:t>
            </a:r>
          </a:p>
          <a:p>
            <a:pPr lvl="1"/>
            <a:r>
              <a:rPr lang="en-US" dirty="0"/>
              <a:t>Solutions</a:t>
            </a:r>
          </a:p>
          <a:p>
            <a:pPr lvl="1"/>
            <a:r>
              <a:rPr lang="en-US" dirty="0"/>
              <a:t>Dashboards</a:t>
            </a:r>
          </a:p>
          <a:p>
            <a:pPr lvl="1"/>
            <a:r>
              <a:rPr lang="en-US" dirty="0"/>
              <a:t>Reports</a:t>
            </a:r>
          </a:p>
          <a:p>
            <a:pPr lvl="1"/>
            <a:r>
              <a:rPr lang="en-US" dirty="0"/>
              <a:t>Applications</a:t>
            </a:r>
          </a:p>
          <a:p>
            <a:r>
              <a:rPr lang="en-US" dirty="0"/>
              <a:t>Viewing the 2015 IRDR</a:t>
            </a:r>
          </a:p>
          <a:p>
            <a:r>
              <a:rPr lang="en-US" dirty="0"/>
              <a:t>Editing/Saving</a:t>
            </a:r>
          </a:p>
          <a:p>
            <a:r>
              <a:rPr lang="en-US" dirty="0"/>
              <a:t>Delegating/Assigning Roles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24F1B1-447E-40A6-B2A5-3ECE1079DC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IT Inventory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Adding records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Linking business applications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In-line edit reports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Add comments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APM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PCLS</a:t>
            </a:r>
          </a:p>
        </p:txBody>
      </p:sp>
    </p:spTree>
    <p:extLst>
      <p:ext uri="{BB962C8B-B14F-4D97-AF65-F5344CB8AC3E}">
        <p14:creationId xmlns:p14="http://schemas.microsoft.com/office/powerpoint/2010/main" val="19925047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28432-0D35-4920-AEC0-59CFCEAC8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EF12E-FACA-4CAD-A8F7-8D63598E6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IRDR – Matt Kelly</a:t>
            </a:r>
          </a:p>
          <a:p>
            <a:pPr lvl="1"/>
            <a:r>
              <a:rPr lang="en-US" dirty="0">
                <a:hlinkClick r:id="rId2"/>
              </a:rPr>
              <a:t>irdr@dir.texas.gov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APM &amp; PCLS – John Van Hoorn</a:t>
            </a:r>
          </a:p>
          <a:p>
            <a:pPr lvl="1"/>
            <a:r>
              <a:rPr lang="en-US" dirty="0">
                <a:hlinkClick r:id="rId3"/>
              </a:rPr>
              <a:t>pcls@dir.texas.gov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r>
              <a:rPr lang="en-US" dirty="0"/>
              <a:t>SPECTRIM Portal</a:t>
            </a:r>
          </a:p>
          <a:p>
            <a:pPr lvl="1"/>
            <a:r>
              <a:rPr lang="en-US" dirty="0">
                <a:hlinkClick r:id="rId4"/>
              </a:rPr>
              <a:t>grc@dir.texas.gov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09267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D6D2C-80A0-450C-A524-4BE72AA7F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 A</a:t>
            </a:r>
          </a:p>
        </p:txBody>
      </p:sp>
      <p:pic>
        <p:nvPicPr>
          <p:cNvPr id="1026" name="Picture 2" descr="Image result for question mark">
            <a:extLst>
              <a:ext uri="{FF2B5EF4-FFF2-40B4-BE49-F238E27FC236}">
                <a16:creationId xmlns:a16="http://schemas.microsoft.com/office/drawing/2014/main" id="{93F364D5-AFA9-4D9C-9508-8797EAE9B9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7" y="1557338"/>
            <a:ext cx="4619625" cy="4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08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46FAF-4F86-4AC4-9973-C3578AB3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CAE30-5B76-4968-A7ED-FB1826D0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58" y="1556951"/>
            <a:ext cx="11903242" cy="4620012"/>
          </a:xfrm>
        </p:spPr>
        <p:txBody>
          <a:bodyPr>
            <a:normAutofit/>
          </a:bodyPr>
          <a:lstStyle/>
          <a:p>
            <a:r>
              <a:rPr lang="en-US" sz="2600" dirty="0"/>
              <a:t>Reporting Overview </a:t>
            </a:r>
          </a:p>
          <a:p>
            <a:r>
              <a:rPr lang="en-US" sz="2600" dirty="0"/>
              <a:t>Application Portfolio Management (APM) Application Validation &amp; Assessments</a:t>
            </a:r>
          </a:p>
          <a:p>
            <a:r>
              <a:rPr lang="en-US" sz="2600" dirty="0"/>
              <a:t>Information Resources Deployment Review (IRDR)</a:t>
            </a:r>
          </a:p>
          <a:p>
            <a:r>
              <a:rPr lang="en-US" sz="2600" dirty="0"/>
              <a:t>IR-Corrective Action Plans (IR-CAP)</a:t>
            </a:r>
          </a:p>
          <a:p>
            <a:r>
              <a:rPr lang="en-US" sz="2600" dirty="0"/>
              <a:t>Prioritization of Cybersecurity and Legacy Modernization Projects (PCLS)</a:t>
            </a:r>
          </a:p>
          <a:p>
            <a:r>
              <a:rPr lang="en-US" sz="2600" dirty="0"/>
              <a:t>SPECTIRM Demo</a:t>
            </a:r>
          </a:p>
        </p:txBody>
      </p:sp>
    </p:spTree>
    <p:extLst>
      <p:ext uri="{BB962C8B-B14F-4D97-AF65-F5344CB8AC3E}">
        <p14:creationId xmlns:p14="http://schemas.microsoft.com/office/powerpoint/2010/main" val="388091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D0FDCC-4B66-4F08-B842-119B00D62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4360" y="0"/>
            <a:ext cx="8857322" cy="6844294"/>
          </a:xfrm>
          <a:prstGeom prst="rect">
            <a:avLst/>
          </a:prstGeom>
        </p:spPr>
      </p:pic>
      <p:sp>
        <p:nvSpPr>
          <p:cNvPr id="7" name="Arrow: Up 6">
            <a:extLst>
              <a:ext uri="{FF2B5EF4-FFF2-40B4-BE49-F238E27FC236}">
                <a16:creationId xmlns:a16="http://schemas.microsoft.com/office/drawing/2014/main" id="{BC1D08D1-D634-4C9B-B4D2-D5AFC6ED4B36}"/>
              </a:ext>
            </a:extLst>
          </p:cNvPr>
          <p:cNvSpPr/>
          <p:nvPr/>
        </p:nvSpPr>
        <p:spPr>
          <a:xfrm>
            <a:off x="3645016" y="2978092"/>
            <a:ext cx="293615" cy="578840"/>
          </a:xfrm>
          <a:prstGeom prst="up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0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DDC-C873-4055-8CC2-81FE92E10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SPECTRIM Application Portfolio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A3203-9DF7-4A0C-8170-8502951544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APM Business Application Validation and Assessment</a:t>
            </a:r>
          </a:p>
        </p:txBody>
      </p:sp>
    </p:spTree>
    <p:extLst>
      <p:ext uri="{BB962C8B-B14F-4D97-AF65-F5344CB8AC3E}">
        <p14:creationId xmlns:p14="http://schemas.microsoft.com/office/powerpoint/2010/main" val="306322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C70EC-505A-46E6-A4B0-B9DF00498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&amp; Assessments Defined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3C537-1079-4789-A56C-D9AB93A72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96" y="1556950"/>
            <a:ext cx="10593404" cy="496897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APM Validation (January 2</a:t>
            </a:r>
            <a:r>
              <a:rPr lang="en-US" baseline="30000" dirty="0"/>
              <a:t>nd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Determining active and current Business Applications.</a:t>
            </a:r>
          </a:p>
          <a:p>
            <a:pPr lvl="1"/>
            <a:r>
              <a:rPr lang="en-US" dirty="0"/>
              <a:t>Providing some general info about those applications.</a:t>
            </a:r>
          </a:p>
          <a:p>
            <a:pPr lvl="1"/>
            <a:r>
              <a:rPr lang="en-US" dirty="0"/>
              <a:t>Assigning an APM Coordinator for </a:t>
            </a:r>
            <a:r>
              <a:rPr lang="en-US" i="1" dirty="0"/>
              <a:t>each</a:t>
            </a:r>
            <a:r>
              <a:rPr lang="en-US" dirty="0"/>
              <a:t> business application.</a:t>
            </a:r>
          </a:p>
          <a:p>
            <a:pPr lvl="1"/>
            <a:r>
              <a:rPr lang="en-US" dirty="0"/>
              <a:t>IRM Attestation. </a:t>
            </a:r>
          </a:p>
          <a:p>
            <a:r>
              <a:rPr lang="en-US" dirty="0"/>
              <a:t>APM Assessments (March 31</a:t>
            </a:r>
            <a:r>
              <a:rPr lang="en-US" baseline="30000" dirty="0"/>
              <a:t>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Four assessments per Business Application (Financial, Technical, Architecture, Business).</a:t>
            </a:r>
          </a:p>
          <a:p>
            <a:pPr lvl="1"/>
            <a:r>
              <a:rPr lang="en-US" dirty="0"/>
              <a:t>Roughly 33 questions per Business Application.</a:t>
            </a:r>
          </a:p>
          <a:p>
            <a:pPr lvl="1"/>
            <a:r>
              <a:rPr lang="en-US" dirty="0"/>
              <a:t>APM Coordinator assigns assessors for each of the assessment sections.</a:t>
            </a:r>
          </a:p>
          <a:p>
            <a:pPr lvl="1"/>
            <a:r>
              <a:rPr lang="en-US" dirty="0"/>
              <a:t>Must be active SPECTRIM users to be assigned an assessment.</a:t>
            </a:r>
          </a:p>
          <a:p>
            <a:pPr lvl="1"/>
            <a:r>
              <a:rPr lang="en-US" i="1" dirty="0"/>
              <a:t>Note: SPECTRIM auto-populates a due date 45 days from assessment launch</a:t>
            </a:r>
          </a:p>
        </p:txBody>
      </p:sp>
    </p:spTree>
    <p:extLst>
      <p:ext uri="{BB962C8B-B14F-4D97-AF65-F5344CB8AC3E}">
        <p14:creationId xmlns:p14="http://schemas.microsoft.com/office/powerpoint/2010/main" val="2408873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181D-C0A7-4ED7-AA03-E425505F1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3B281-F595-484A-85C1-C8F564793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validated list of Business Applications is used to link IT Inventory data for Part 4 of the IRDR.  This is a new requirement from 85(R) that directs DIR to collect an inventory of each agencies IT Infrastructure including servers, mainframes, cloud services, managed infrastructure and major databases.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APM assessments are used to calculate scores for that application, based on the 2014 Legacy Systems Study methodology, that will factor into any PCLS-related funding requests that involve the particular Business Applications. </a:t>
            </a:r>
          </a:p>
        </p:txBody>
      </p:sp>
    </p:spTree>
    <p:extLst>
      <p:ext uri="{BB962C8B-B14F-4D97-AF65-F5344CB8AC3E}">
        <p14:creationId xmlns:p14="http://schemas.microsoft.com/office/powerpoint/2010/main" val="313994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AC0A7-CD26-4E84-A9AF-A445656AB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APM Dashboard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F949E1-3F8C-4338-BA1B-18BADFD1D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101560"/>
            <a:ext cx="11926623" cy="575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81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1925CF-FF02-4F45-8282-76A19835AF0B}" vid="{B6E07271-C37C-894F-AA13-C9CB50C151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37E061906B8D41B78466604C53C4AE" ma:contentTypeVersion="28" ma:contentTypeDescription="Create a new document." ma:contentTypeScope="" ma:versionID="b1fac3747e4839e2d4ffb6e4054a9b09">
  <xsd:schema xmlns:xsd="http://www.w3.org/2001/XMLSchema" xmlns:xs="http://www.w3.org/2001/XMLSchema" xmlns:p="http://schemas.microsoft.com/office/2006/metadata/properties" xmlns:ns2="1624d5a5-934e-431c-bdeb-2205adc15921" targetNamespace="http://schemas.microsoft.com/office/2006/metadata/properties" ma:root="true" ma:fieldsID="54ec43d53a1f88dddf6650d30005016a" ns2:_="">
    <xsd:import namespace="1624d5a5-934e-431c-bdeb-2205adc15921"/>
    <xsd:element name="properties">
      <xsd:complexType>
        <xsd:sequence>
          <xsd:element name="documentManagement">
            <xsd:complexType>
              <xsd:all>
                <xsd:element ref="ns2:DocumentCategory"/>
                <xsd:element ref="ns2:DocumentSummary"/>
                <xsd:element ref="ns2:DocumentPublishDate"/>
                <xsd:element ref="ns2:DIRDepartment" minOccurs="0"/>
                <xsd:element ref="ns2:RedirectURL" minOccurs="0"/>
                <xsd:element ref="ns2:SearchSummary" minOccurs="0"/>
                <xsd:element ref="ns2:DocumentSize" minOccurs="0"/>
                <xsd:element ref="ns2:DocumentExtension" minOccurs="0"/>
                <xsd:element ref="ns2:SearchKeywords" minOccurs="0"/>
                <xsd:element ref="ns2:TSLACSubject" minOccurs="0"/>
                <xsd:element ref="ns2:TSLACType"/>
                <xsd:element ref="ns2:TaxKeywordTaxHTField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4d5a5-934e-431c-bdeb-2205adc15921" elementFormDefault="qualified">
    <xsd:import namespace="http://schemas.microsoft.com/office/2006/documentManagement/types"/>
    <xsd:import namespace="http://schemas.microsoft.com/office/infopath/2007/PartnerControls"/>
    <xsd:element name="DocumentCategory" ma:index="1" ma:displayName="Document Category" ma:format="Dropdown" ma:internalName="DocumentCategory">
      <xsd:simpleType>
        <xsd:restriction base="dms:Choice">
          <xsd:enumeration value="Audit"/>
          <xsd:enumeration value="Board"/>
          <xsd:enumeration value="Event Materials"/>
          <xsd:enumeration value="Forms"/>
          <xsd:enumeration value="Guidelines"/>
          <xsd:enumeration value="Other"/>
          <xsd:enumeration value="Policies"/>
          <xsd:enumeration value="Reports"/>
          <xsd:enumeration value="Templates"/>
        </xsd:restriction>
      </xsd:simpleType>
    </xsd:element>
    <xsd:element name="DocumentSummary" ma:index="2" ma:displayName="Document Summary" ma:internalName="DocumentSummary">
      <xsd:simpleType>
        <xsd:restriction base="dms:Note">
          <xsd:maxLength value="255"/>
        </xsd:restriction>
      </xsd:simpleType>
    </xsd:element>
    <xsd:element name="DocumentPublishDate" ma:index="3" ma:displayName="Document Publish Date" ma:default="[today]" ma:format="DateOnly" ma:internalName="DocumentPublishDate">
      <xsd:simpleType>
        <xsd:restriction base="dms:DateTime"/>
      </xsd:simpleType>
    </xsd:element>
    <xsd:element name="DIRDepartment" ma:index="4" nillable="true" ma:displayName="DIR Department" ma:default="General" ma:format="Dropdown" ma:internalName="DIRDepartment">
      <xsd:simpleType>
        <xsd:restriction base="dms:Choice">
          <xsd:enumeration value="Contracts"/>
          <xsd:enumeration value="Data Center"/>
          <xsd:enumeration value="General"/>
          <xsd:enumeration value="Information Security"/>
          <xsd:enumeration value="Policy &amp; Planning"/>
          <xsd:enumeration value="Telecom"/>
          <xsd:enumeration value="Texas.Gov"/>
        </xsd:restriction>
      </xsd:simpleType>
    </xsd:element>
    <xsd:element name="RedirectURL" ma:index="5" nillable="true" ma:displayName="Redirect URL" ma:hidden="true" ma:internalName="RedirectURL" ma:readOnly="false">
      <xsd:simpleType>
        <xsd:restriction base="dms:Text">
          <xsd:maxLength value="255"/>
        </xsd:restriction>
      </xsd:simpleType>
    </xsd:element>
    <xsd:element name="SearchSummary" ma:index="6" nillable="true" ma:displayName="Search Summary" ma:hidden="true" ma:internalName="SearchSummary" ma:readOnly="false">
      <xsd:simpleType>
        <xsd:restriction base="dms:Note"/>
      </xsd:simpleType>
    </xsd:element>
    <xsd:element name="DocumentSize" ma:index="15" nillable="true" ma:displayName="Document Size" ma:hidden="true" ma:internalName="DocumentSize" ma:readOnly="false">
      <xsd:simpleType>
        <xsd:restriction base="dms:Text">
          <xsd:maxLength value="255"/>
        </xsd:restriction>
      </xsd:simpleType>
    </xsd:element>
    <xsd:element name="DocumentExtension" ma:index="16" nillable="true" ma:displayName="Document Extension" ma:hidden="true" ma:internalName="DocumentExtension" ma:readOnly="false">
      <xsd:simpleType>
        <xsd:restriction base="dms:Text">
          <xsd:maxLength value="255"/>
        </xsd:restriction>
      </xsd:simpleType>
    </xsd:element>
    <xsd:element name="SearchKeywords" ma:index="17" nillable="true" ma:displayName="Search Keywords" ma:internalName="SearchKeywords">
      <xsd:simpleType>
        <xsd:restriction base="dms:Text">
          <xsd:maxLength value="255"/>
        </xsd:restriction>
      </xsd:simpleType>
    </xsd:element>
    <xsd:element name="TSLACSubject" ma:index="18" nillable="true" ma:displayName="TSLAC Subject" ma:internalName="TSLACSubject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uditing Budget"/>
                    <xsd:enumeration value="Executive Departments"/>
                    <xsd:enumeration value="Government Information"/>
                    <xsd:enumeration value="Government Purchasing"/>
                    <xsd:enumeration value="State Governments"/>
                  </xsd:restriction>
                </xsd:simpleType>
              </xsd:element>
            </xsd:sequence>
          </xsd:extension>
        </xsd:complexContent>
      </xsd:complexType>
    </xsd:element>
    <xsd:element name="TSLACType" ma:index="19" ma:displayName="TSLAC Type" ma:format="Dropdown" ma:internalName="TSLACType">
      <xsd:simpleType>
        <xsd:restriction base="dms:Choice">
          <xsd:enumeration value="Agency Rules, Policies and Procedures"/>
          <xsd:enumeration value="Agency Search engines"/>
          <xsd:enumeration value="Agency staff contacts"/>
          <xsd:enumeration value="Databases"/>
          <xsd:enumeration value="Employment information"/>
          <xsd:enumeration value="Executive Orders"/>
          <xsd:enumeration value="External Fiscal Reports"/>
          <xsd:enumeration value="Forms and Form instructions"/>
          <xsd:enumeration value="Grants or Funding Opportunities"/>
          <xsd:enumeration value="Homepages"/>
          <xsd:enumeration value="Legal Opinions and Advice"/>
          <xsd:enumeration value="Legislation, Proposed Legislation, and Statutes"/>
          <xsd:enumeration value="Legislative Appropriations Requests"/>
          <xsd:enumeration value="Licenses and Licensing Information"/>
          <xsd:enumeration value="Mail and Telecommunication Listings"/>
          <xsd:enumeration value="Manuals and Instructions"/>
          <xsd:enumeration value="Maps"/>
          <xsd:enumeration value="Meeting Agendas"/>
          <xsd:enumeration value="Meeting Minutes"/>
          <xsd:enumeration value="Miscellaneous reports"/>
          <xsd:enumeration value="News or Press Releases"/>
          <xsd:enumeration value="Non-fiscal reports and studies"/>
          <xsd:enumeration value="Organization Charts"/>
          <xsd:enumeration value="Other publications"/>
          <xsd:enumeration value="Periodicals - Newsletters and Magazines"/>
          <xsd:enumeration value="Personnel Policies and Procedures"/>
          <xsd:enumeration value="Plans and Planning Information"/>
          <xsd:enumeration value="Programs and Services"/>
          <xsd:enumeration value="Reference materials"/>
          <xsd:enumeration value="Reports - Biennial or Annual"/>
          <xsd:enumeration value="Reports - Required Legislative"/>
          <xsd:enumeration value="Reports on Performance Measures"/>
          <xsd:enumeration value="Speeches and Papers"/>
          <xsd:enumeration value="Statistics"/>
          <xsd:enumeration value="Strategic Plans"/>
          <xsd:enumeration value="Training Materials"/>
          <xsd:enumeration value="Web documents - Undefined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17e8d30a-da91-4395-8dbc-c1e53e82d6c7}" ma:internalName="TaxCatchAll" ma:showField="CatchAllData" ma:web="1624d5a5-934e-431c-bdeb-2205adc159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Summary xmlns="1624d5a5-934e-431c-bdeb-2205adc15921">This webinar provides an overview of the major changes in the Information Resources Deployment Review and related reporting requirements of state agencies for FY 18-19.</DocumentSummary>
    <TaxCatchAll xmlns="1624d5a5-934e-431c-bdeb-2205adc15921"/>
    <DocumentPublishDate xmlns="1624d5a5-934e-431c-bdeb-2205adc15921">2018-01-18T06:00:00+00:00</DocumentPublishDate>
    <DIRDepartment xmlns="1624d5a5-934e-431c-bdeb-2205adc15921">Policy &amp; Planning</DIRDepartment>
    <SearchSummary xmlns="1624d5a5-934e-431c-bdeb-2205adc15921">This webinar provides an overview of the major changes in the Information Resources Deployment Review and related reporting requirements of state agencies for FY 18-19.</SearchSummary>
    <DocumentExtension xmlns="1624d5a5-934e-431c-bdeb-2205adc15921">pptx</DocumentExtension>
    <DocumentCategory xmlns="1624d5a5-934e-431c-bdeb-2205adc15921">Event Materials</DocumentCategory>
    <RedirectURL xmlns="1624d5a5-934e-431c-bdeb-2205adc15921">/portal/internal/resources/DocumentLibrary/2018 IRDR and Reporting Webinar.pptx</RedirectURL>
    <TSLACSubject xmlns="1624d5a5-934e-431c-bdeb-2205adc15921">
      <Value>Executive Departments</Value>
      <Value>Government Information</Value>
      <Value>State Governments</Value>
    </TSLACSubject>
    <DocumentSize xmlns="1624d5a5-934e-431c-bdeb-2205adc15921">2770.807175096</DocumentSize>
    <TSLACType xmlns="1624d5a5-934e-431c-bdeb-2205adc15921">Reference materials</TSLACType>
    <SearchKeywords xmlns="1624d5a5-934e-431c-bdeb-2205adc15921" xsi:nil="true"/>
    <TaxKeywordTaxHTField xmlns="1624d5a5-934e-431c-bdeb-2205adc15921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D4BB8D98-74D1-4A8C-9E1F-F517EAE31285}"/>
</file>

<file path=customXml/itemProps2.xml><?xml version="1.0" encoding="utf-8"?>
<ds:datastoreItem xmlns:ds="http://schemas.openxmlformats.org/officeDocument/2006/customXml" ds:itemID="{535F60CE-62A9-42A3-86CC-F5737D5694C1}"/>
</file>

<file path=customXml/itemProps3.xml><?xml version="1.0" encoding="utf-8"?>
<ds:datastoreItem xmlns:ds="http://schemas.openxmlformats.org/officeDocument/2006/customXml" ds:itemID="{FD411374-BEC1-4919-89D9-A16E73AB2120}"/>
</file>

<file path=docProps/app.xml><?xml version="1.0" encoding="utf-8"?>
<Properties xmlns="http://schemas.openxmlformats.org/officeDocument/2006/extended-properties" xmlns:vt="http://schemas.openxmlformats.org/officeDocument/2006/docPropsVTypes">
  <Template>DIR_bluetemplate</Template>
  <TotalTime>3063</TotalTime>
  <Words>1191</Words>
  <Application>Microsoft Office PowerPoint</Application>
  <PresentationFormat>Widescreen</PresentationFormat>
  <Paragraphs>257</Paragraphs>
  <Slides>36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Berlin Sans FB</vt:lpstr>
      <vt:lpstr>Calibri</vt:lpstr>
      <vt:lpstr>Calibri Light</vt:lpstr>
      <vt:lpstr>Franklin Gothic Book</vt:lpstr>
      <vt:lpstr>Franklin Gothic Demi</vt:lpstr>
      <vt:lpstr>Franklin Gothic Demi Cond</vt:lpstr>
      <vt:lpstr>Franklin Gothic Heavy</vt:lpstr>
      <vt:lpstr>Office Theme</vt:lpstr>
      <vt:lpstr>2018 Information Resources Deployment Review</vt:lpstr>
      <vt:lpstr>Welcome</vt:lpstr>
      <vt:lpstr>Introductions</vt:lpstr>
      <vt:lpstr>Agenda</vt:lpstr>
      <vt:lpstr>PowerPoint Presentation</vt:lpstr>
      <vt:lpstr>SPECTRIM Application Portfolio Management</vt:lpstr>
      <vt:lpstr>Validation &amp; Assessments Defined</vt:lpstr>
      <vt:lpstr>Why?</vt:lpstr>
      <vt:lpstr>APM Dashboard</vt:lpstr>
      <vt:lpstr>APM Validation &amp; Assessment Resources</vt:lpstr>
      <vt:lpstr>Information Resources Deployment Review</vt:lpstr>
      <vt:lpstr>Poll </vt:lpstr>
      <vt:lpstr>IRDR Background</vt:lpstr>
      <vt:lpstr>IRDR Overview</vt:lpstr>
      <vt:lpstr>2018 IRDR Major Changes</vt:lpstr>
      <vt:lpstr>Part 1 – Agency IT Environment</vt:lpstr>
      <vt:lpstr>Part 2 – Compliance</vt:lpstr>
      <vt:lpstr>Part 3 – Strategic Alignment</vt:lpstr>
      <vt:lpstr>Part 4 – IT Inventory</vt:lpstr>
      <vt:lpstr>Part 4 – IT Inventory</vt:lpstr>
      <vt:lpstr>Part 5 – Optional Maturity Evaluations</vt:lpstr>
      <vt:lpstr>Part 5 – Optional Maturity Evaluation</vt:lpstr>
      <vt:lpstr>IRDR Responsibilities</vt:lpstr>
      <vt:lpstr>IR-Corrective Action Plans</vt:lpstr>
      <vt:lpstr>IR-CAP Overview</vt:lpstr>
      <vt:lpstr>Prioritization of Cybersecurity and Legacy Modernization Projects</vt:lpstr>
      <vt:lpstr>PowerPoint Presentation</vt:lpstr>
      <vt:lpstr>PCLS Overview</vt:lpstr>
      <vt:lpstr>PCLS Methodology</vt:lpstr>
      <vt:lpstr>PCLS Components</vt:lpstr>
      <vt:lpstr>Planning and Reporting Summary</vt:lpstr>
      <vt:lpstr>SPECTRIM Demo</vt:lpstr>
      <vt:lpstr>Tips for using SPECTRIM</vt:lpstr>
      <vt:lpstr>SPECTRIM Demo</vt:lpstr>
      <vt:lpstr>Support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IRDR and Reporting Webinar</dc:title>
  <dc:creator>Matthew Kelly</dc:creator>
  <cp:keywords/>
  <cp:lastModifiedBy>Matthew Kelly</cp:lastModifiedBy>
  <cp:revision>39</cp:revision>
  <cp:lastPrinted>2018-01-17T17:38:35Z</cp:lastPrinted>
  <dcterms:created xsi:type="dcterms:W3CDTF">2017-12-22T00:13:43Z</dcterms:created>
  <dcterms:modified xsi:type="dcterms:W3CDTF">2018-01-17T21:50:52Z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0x010100BC37E061906B8D41B78466604C53C4AE</vt:lpwstr>
  </property>
  <property fmtid="{D5CDD505-2E9C-101B-9397-08002B2CF9AE}" pid="3" name="TaxKeyword">
    <vt:lpwstr/>
  </property>
  <property fmtid="{D5CDD505-2E9C-101B-9397-08002B2CF9AE}" pid="4" name="WorkflowChangePath">
    <vt:lpwstr>4e7f0d7b-af58-4d14-a711-25a4e8942f2a,4;4e7f0d7b-af58-4d14-a711-25a4e8942f2a,4;4e7f0d7b-af58-4d14-a711-25a4e8942f2a,4;4e7f0d7b-af58-4d14-a711-25a4e8942f2a,4;4e7f0d7b-af58-4d14-a711-25a4e8942f2a,4;4e7f0d7b-af58-4d14-a711-25a4e8942f2a,4;4e7f0d7b-af58-4d14-a711-25a4e8942f2a,4;</vt:lpwstr>
  </property>
</Properties>
</file>