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29.xml" ContentType="application/vnd.openxmlformats-officedocument.presentationml.slide+xml"/>
  <Override PartName="/ppt/slides/slide15.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1.xml" ContentType="application/vnd.openxmlformats-officedocument.presentationml.slide+xml"/>
  <Override PartName="/ppt/slides/slide30.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23.xml" ContentType="application/vnd.openxmlformats-officedocument.presentationml.slide+xml"/>
  <Override PartName="/ppt/slides/slide18.xml" ContentType="application/vnd.openxmlformats-officedocument.presentationml.slide+xml"/>
  <Override PartName="/ppt/slides/slide24.xml" ContentType="application/vnd.openxmlformats-officedocument.presentationml.slide+xml"/>
  <Override PartName="/ppt/slides/slide19.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2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Slides/notesSlide12.xml" ContentType="application/vnd.openxmlformats-officedocument.presentationml.notesSlide+xml"/>
  <Override PartName="/ppt/notesSlides/notesSlide8.xml" ContentType="application/vnd.openxmlformats-officedocument.presentationml.notesSlide+xml"/>
  <Override PartName="/ppt/notesSlides/notesSlide13.xml" ContentType="application/vnd.openxmlformats-officedocument.presentationml.notesSlide+xml"/>
  <Override PartName="/ppt/notesSlides/notesSlide20.xml" ContentType="application/vnd.openxmlformats-officedocument.presentationml.notesSlide+xml"/>
  <Override PartName="/ppt/notesSlides/notesSlide22.xml" ContentType="application/vnd.openxmlformats-officedocument.presentationml.notesSlide+xml"/>
  <Override PartName="/ppt/notesSlides/notesSlide17.xml" ContentType="application/vnd.openxmlformats-officedocument.presentationml.notesSlide+xml"/>
  <Override PartName="/ppt/notesSlides/notesSlide21.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3.xml" ContentType="application/vnd.openxmlformats-officedocument.presentationml.notesSlide+xml"/>
  <Override PartName="/ppt/notesSlides/notesSlide16.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15.xml" ContentType="application/vnd.openxmlformats-officedocument.presentationml.notesSlide+xml"/>
  <Override PartName="/ppt/notesSlides/notesSlide25.xml" ContentType="application/vnd.openxmlformats-officedocument.presentationml.notesSlide+xml"/>
  <Override PartName="/ppt/notesSlides/notesSlide14.xml" ContentType="application/vnd.openxmlformats-officedocument.presentationml.notesSlide+xml"/>
  <Override PartName="/ppt/notesMasters/notesMaster1.xml" ContentType="application/vnd.openxmlformats-officedocument.presentationml.notesMaster+xml"/>
  <Override PartName="/ppt/theme/theme2.xml" ContentType="application/vnd.openxmlformats-officedocument.theme+xml"/>
  <Override PartName="/ppt/theme/theme1.xml" ContentType="application/vnd.openxmlformats-officedocument.theme+xml"/>
  <Override PartName="/ppt/commentAuthors.xml" ContentType="application/vnd.openxmlformats-officedocument.presentationml.commentAuthors+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3"/>
  </p:notesMasterIdLst>
  <p:sldIdLst>
    <p:sldId id="256" r:id="rId2"/>
    <p:sldId id="257" r:id="rId3"/>
    <p:sldId id="258" r:id="rId4"/>
    <p:sldId id="262" r:id="rId5"/>
    <p:sldId id="260" r:id="rId6"/>
    <p:sldId id="259" r:id="rId7"/>
    <p:sldId id="277" r:id="rId8"/>
    <p:sldId id="280" r:id="rId9"/>
    <p:sldId id="278" r:id="rId10"/>
    <p:sldId id="300" r:id="rId11"/>
    <p:sldId id="297" r:id="rId12"/>
    <p:sldId id="291" r:id="rId13"/>
    <p:sldId id="299" r:id="rId14"/>
    <p:sldId id="265" r:id="rId15"/>
    <p:sldId id="268" r:id="rId16"/>
    <p:sldId id="294" r:id="rId17"/>
    <p:sldId id="292" r:id="rId18"/>
    <p:sldId id="293" r:id="rId19"/>
    <p:sldId id="275" r:id="rId20"/>
    <p:sldId id="274" r:id="rId21"/>
    <p:sldId id="276" r:id="rId22"/>
    <p:sldId id="302" r:id="rId23"/>
    <p:sldId id="284" r:id="rId24"/>
    <p:sldId id="296" r:id="rId25"/>
    <p:sldId id="301" r:id="rId26"/>
    <p:sldId id="282" r:id="rId27"/>
    <p:sldId id="283" r:id="rId28"/>
    <p:sldId id="287" r:id="rId29"/>
    <p:sldId id="289" r:id="rId30"/>
    <p:sldId id="288" r:id="rId31"/>
    <p:sldId id="298"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gela Gower" initials="AG" lastIdx="1" clrIdx="0">
    <p:extLst>
      <p:ext uri="{19B8F6BF-5375-455C-9EA6-DF929625EA0E}">
        <p15:presenceInfo xmlns:p15="http://schemas.microsoft.com/office/powerpoint/2012/main" userId="S-1-5-21-1492875657-3371681403-4255478549-8934" providerId="AD"/>
      </p:ext>
    </p:extLst>
  </p:cmAuthor>
  <p:cmAuthor id="2" name="Matthew Kelly" initials="MK" lastIdx="5" clrIdx="1">
    <p:extLst>
      <p:ext uri="{19B8F6BF-5375-455C-9EA6-DF929625EA0E}">
        <p15:presenceInfo xmlns:p15="http://schemas.microsoft.com/office/powerpoint/2012/main" userId="S-1-5-21-1492875657-3371681403-4255478549-3891" providerId="AD"/>
      </p:ext>
    </p:extLst>
  </p:cmAuthor>
  <p:cmAuthor id="3" name="John Van Hoorn" initials="JVH" lastIdx="5" clrIdx="2">
    <p:extLst>
      <p:ext uri="{19B8F6BF-5375-455C-9EA6-DF929625EA0E}">
        <p15:presenceInfo xmlns:p15="http://schemas.microsoft.com/office/powerpoint/2012/main" userId="S-1-5-21-1492875657-3371681403-4255478549-123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24" autoAdjust="0"/>
    <p:restoredTop sz="83026" autoAdjust="0"/>
  </p:normalViewPr>
  <p:slideViewPr>
    <p:cSldViewPr snapToGrid="0" snapToObjects="1">
      <p:cViewPr varScale="1">
        <p:scale>
          <a:sx n="95" d="100"/>
          <a:sy n="95" d="100"/>
        </p:scale>
        <p:origin x="1260" y="78"/>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ustomXml" Target="../customXml/item1.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40"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7326988-0D48-4E9C-A8F8-C6E4477BF1E9}" type="datetimeFigureOut">
              <a:rPr lang="en-US" smtClean="0"/>
              <a:t>3/28/2018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F43DF96-5B4A-4ACF-B393-E59237B4BF16}" type="slidenum">
              <a:rPr lang="en-US" smtClean="0"/>
              <a:t>‹#›</a:t>
            </a:fld>
            <a:endParaRPr lang="en-US"/>
          </a:p>
        </p:txBody>
      </p:sp>
    </p:spTree>
    <p:extLst>
      <p:ext uri="{BB962C8B-B14F-4D97-AF65-F5344CB8AC3E}">
        <p14:creationId xmlns:p14="http://schemas.microsoft.com/office/powerpoint/2010/main" val="13584242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43DF96-5B4A-4ACF-B393-E59237B4BF16}" type="slidenum">
              <a:rPr lang="en-US" smtClean="0"/>
              <a:t>1</a:t>
            </a:fld>
            <a:endParaRPr lang="en-US"/>
          </a:p>
        </p:txBody>
      </p:sp>
    </p:spTree>
    <p:extLst>
      <p:ext uri="{BB962C8B-B14F-4D97-AF65-F5344CB8AC3E}">
        <p14:creationId xmlns:p14="http://schemas.microsoft.com/office/powerpoint/2010/main" val="14762159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43DF96-5B4A-4ACF-B393-E59237B4BF16}" type="slidenum">
              <a:rPr lang="en-US" smtClean="0"/>
              <a:t>14</a:t>
            </a:fld>
            <a:endParaRPr lang="en-US"/>
          </a:p>
        </p:txBody>
      </p:sp>
    </p:spTree>
    <p:extLst>
      <p:ext uri="{BB962C8B-B14F-4D97-AF65-F5344CB8AC3E}">
        <p14:creationId xmlns:p14="http://schemas.microsoft.com/office/powerpoint/2010/main" val="41952237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6F43DF96-5B4A-4ACF-B393-E59237B4BF16}" type="slidenum">
              <a:rPr lang="en-US" smtClean="0"/>
              <a:t>15</a:t>
            </a:fld>
            <a:endParaRPr lang="en-US"/>
          </a:p>
        </p:txBody>
      </p:sp>
    </p:spTree>
    <p:extLst>
      <p:ext uri="{BB962C8B-B14F-4D97-AF65-F5344CB8AC3E}">
        <p14:creationId xmlns:p14="http://schemas.microsoft.com/office/powerpoint/2010/main" val="5210022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6F43DF96-5B4A-4ACF-B393-E59237B4BF16}" type="slidenum">
              <a:rPr lang="en-US" smtClean="0"/>
              <a:t>16</a:t>
            </a:fld>
            <a:endParaRPr lang="en-US"/>
          </a:p>
        </p:txBody>
      </p:sp>
    </p:spTree>
    <p:extLst>
      <p:ext uri="{BB962C8B-B14F-4D97-AF65-F5344CB8AC3E}">
        <p14:creationId xmlns:p14="http://schemas.microsoft.com/office/powerpoint/2010/main" val="26921738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43DF96-5B4A-4ACF-B393-E59237B4BF16}" type="slidenum">
              <a:rPr lang="en-US" smtClean="0"/>
              <a:t>17</a:t>
            </a:fld>
            <a:endParaRPr lang="en-US"/>
          </a:p>
        </p:txBody>
      </p:sp>
    </p:spTree>
    <p:extLst>
      <p:ext uri="{BB962C8B-B14F-4D97-AF65-F5344CB8AC3E}">
        <p14:creationId xmlns:p14="http://schemas.microsoft.com/office/powerpoint/2010/main" val="18111099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43DF96-5B4A-4ACF-B393-E59237B4BF16}" type="slidenum">
              <a:rPr lang="en-US" smtClean="0"/>
              <a:t>18</a:t>
            </a:fld>
            <a:endParaRPr lang="en-US"/>
          </a:p>
        </p:txBody>
      </p:sp>
    </p:spTree>
    <p:extLst>
      <p:ext uri="{BB962C8B-B14F-4D97-AF65-F5344CB8AC3E}">
        <p14:creationId xmlns:p14="http://schemas.microsoft.com/office/powerpoint/2010/main" val="25389011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43DF96-5B4A-4ACF-B393-E59237B4BF16}" type="slidenum">
              <a:rPr lang="en-US" smtClean="0"/>
              <a:t>19</a:t>
            </a:fld>
            <a:endParaRPr lang="en-US"/>
          </a:p>
        </p:txBody>
      </p:sp>
    </p:spTree>
    <p:extLst>
      <p:ext uri="{BB962C8B-B14F-4D97-AF65-F5344CB8AC3E}">
        <p14:creationId xmlns:p14="http://schemas.microsoft.com/office/powerpoint/2010/main" val="10959740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43DF96-5B4A-4ACF-B393-E59237B4BF16}" type="slidenum">
              <a:rPr lang="en-US" smtClean="0"/>
              <a:t>20</a:t>
            </a:fld>
            <a:endParaRPr lang="en-US"/>
          </a:p>
        </p:txBody>
      </p:sp>
    </p:spTree>
    <p:extLst>
      <p:ext uri="{BB962C8B-B14F-4D97-AF65-F5344CB8AC3E}">
        <p14:creationId xmlns:p14="http://schemas.microsoft.com/office/powerpoint/2010/main" val="7984902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43DF96-5B4A-4ACF-B393-E59237B4BF16}" type="slidenum">
              <a:rPr lang="en-US" smtClean="0"/>
              <a:t>21</a:t>
            </a:fld>
            <a:endParaRPr lang="en-US"/>
          </a:p>
        </p:txBody>
      </p:sp>
    </p:spTree>
    <p:extLst>
      <p:ext uri="{BB962C8B-B14F-4D97-AF65-F5344CB8AC3E}">
        <p14:creationId xmlns:p14="http://schemas.microsoft.com/office/powerpoint/2010/main" val="18495162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43DF96-5B4A-4ACF-B393-E59237B4BF16}" type="slidenum">
              <a:rPr lang="en-US" smtClean="0"/>
              <a:t>22</a:t>
            </a:fld>
            <a:endParaRPr lang="en-US"/>
          </a:p>
        </p:txBody>
      </p:sp>
    </p:spTree>
    <p:extLst>
      <p:ext uri="{BB962C8B-B14F-4D97-AF65-F5344CB8AC3E}">
        <p14:creationId xmlns:p14="http://schemas.microsoft.com/office/powerpoint/2010/main" val="7944103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10"/>
          </p:nvPr>
        </p:nvSpPr>
        <p:spPr/>
        <p:txBody>
          <a:bodyPr/>
          <a:lstStyle/>
          <a:p>
            <a:fld id="{6F43DF96-5B4A-4ACF-B393-E59237B4BF16}" type="slidenum">
              <a:rPr lang="en-US" smtClean="0"/>
              <a:t>23</a:t>
            </a:fld>
            <a:endParaRPr lang="en-US"/>
          </a:p>
        </p:txBody>
      </p:sp>
    </p:spTree>
    <p:extLst>
      <p:ext uri="{BB962C8B-B14F-4D97-AF65-F5344CB8AC3E}">
        <p14:creationId xmlns:p14="http://schemas.microsoft.com/office/powerpoint/2010/main" val="36807126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43DF96-5B4A-4ACF-B393-E59237B4BF16}" type="slidenum">
              <a:rPr lang="en-US" smtClean="0"/>
              <a:t>2</a:t>
            </a:fld>
            <a:endParaRPr lang="en-US"/>
          </a:p>
        </p:txBody>
      </p:sp>
    </p:spTree>
    <p:extLst>
      <p:ext uri="{BB962C8B-B14F-4D97-AF65-F5344CB8AC3E}">
        <p14:creationId xmlns:p14="http://schemas.microsoft.com/office/powerpoint/2010/main" val="20732366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43DF96-5B4A-4ACF-B393-E59237B4BF16}" type="slidenum">
              <a:rPr lang="en-US" smtClean="0"/>
              <a:t>24</a:t>
            </a:fld>
            <a:endParaRPr lang="en-US"/>
          </a:p>
        </p:txBody>
      </p:sp>
    </p:spTree>
    <p:extLst>
      <p:ext uri="{BB962C8B-B14F-4D97-AF65-F5344CB8AC3E}">
        <p14:creationId xmlns:p14="http://schemas.microsoft.com/office/powerpoint/2010/main" val="8806296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43DF96-5B4A-4ACF-B393-E59237B4BF16}" type="slidenum">
              <a:rPr lang="en-US" smtClean="0"/>
              <a:t>26</a:t>
            </a:fld>
            <a:endParaRPr lang="en-US"/>
          </a:p>
        </p:txBody>
      </p:sp>
    </p:spTree>
    <p:extLst>
      <p:ext uri="{BB962C8B-B14F-4D97-AF65-F5344CB8AC3E}">
        <p14:creationId xmlns:p14="http://schemas.microsoft.com/office/powerpoint/2010/main" val="25106860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43DF96-5B4A-4ACF-B393-E59237B4BF16}" type="slidenum">
              <a:rPr lang="en-US" smtClean="0"/>
              <a:t>27</a:t>
            </a:fld>
            <a:endParaRPr lang="en-US"/>
          </a:p>
        </p:txBody>
      </p:sp>
    </p:spTree>
    <p:extLst>
      <p:ext uri="{BB962C8B-B14F-4D97-AF65-F5344CB8AC3E}">
        <p14:creationId xmlns:p14="http://schemas.microsoft.com/office/powerpoint/2010/main" val="40734621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43DF96-5B4A-4ACF-B393-E59237B4BF16}" type="slidenum">
              <a:rPr lang="en-US" smtClean="0"/>
              <a:t>28</a:t>
            </a:fld>
            <a:endParaRPr lang="en-US"/>
          </a:p>
        </p:txBody>
      </p:sp>
    </p:spTree>
    <p:extLst>
      <p:ext uri="{BB962C8B-B14F-4D97-AF65-F5344CB8AC3E}">
        <p14:creationId xmlns:p14="http://schemas.microsoft.com/office/powerpoint/2010/main" val="31472363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43DF96-5B4A-4ACF-B393-E59237B4BF16}" type="slidenum">
              <a:rPr lang="en-US" smtClean="0"/>
              <a:t>29</a:t>
            </a:fld>
            <a:endParaRPr lang="en-US"/>
          </a:p>
        </p:txBody>
      </p:sp>
    </p:spTree>
    <p:extLst>
      <p:ext uri="{BB962C8B-B14F-4D97-AF65-F5344CB8AC3E}">
        <p14:creationId xmlns:p14="http://schemas.microsoft.com/office/powerpoint/2010/main" val="361981317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43DF96-5B4A-4ACF-B393-E59237B4BF16}" type="slidenum">
              <a:rPr lang="en-US" smtClean="0"/>
              <a:t>30</a:t>
            </a:fld>
            <a:endParaRPr lang="en-US"/>
          </a:p>
        </p:txBody>
      </p:sp>
    </p:spTree>
    <p:extLst>
      <p:ext uri="{BB962C8B-B14F-4D97-AF65-F5344CB8AC3E}">
        <p14:creationId xmlns:p14="http://schemas.microsoft.com/office/powerpoint/2010/main" val="22372172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43DF96-5B4A-4ACF-B393-E59237B4BF16}" type="slidenum">
              <a:rPr lang="en-US" smtClean="0"/>
              <a:t>31</a:t>
            </a:fld>
            <a:endParaRPr lang="en-US"/>
          </a:p>
        </p:txBody>
      </p:sp>
    </p:spTree>
    <p:extLst>
      <p:ext uri="{BB962C8B-B14F-4D97-AF65-F5344CB8AC3E}">
        <p14:creationId xmlns:p14="http://schemas.microsoft.com/office/powerpoint/2010/main" val="34748310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43DF96-5B4A-4ACF-B393-E59237B4BF16}" type="slidenum">
              <a:rPr lang="en-US" smtClean="0"/>
              <a:t>5</a:t>
            </a:fld>
            <a:endParaRPr lang="en-US"/>
          </a:p>
        </p:txBody>
      </p:sp>
    </p:spTree>
    <p:extLst>
      <p:ext uri="{BB962C8B-B14F-4D97-AF65-F5344CB8AC3E}">
        <p14:creationId xmlns:p14="http://schemas.microsoft.com/office/powerpoint/2010/main" val="220376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43DF96-5B4A-4ACF-B393-E59237B4BF16}" type="slidenum">
              <a:rPr lang="en-US" smtClean="0"/>
              <a:t>6</a:t>
            </a:fld>
            <a:endParaRPr lang="en-US"/>
          </a:p>
        </p:txBody>
      </p:sp>
    </p:spTree>
    <p:extLst>
      <p:ext uri="{BB962C8B-B14F-4D97-AF65-F5344CB8AC3E}">
        <p14:creationId xmlns:p14="http://schemas.microsoft.com/office/powerpoint/2010/main" val="21354968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43DF96-5B4A-4ACF-B393-E59237B4BF16}" type="slidenum">
              <a:rPr lang="en-US" smtClean="0"/>
              <a:t>7</a:t>
            </a:fld>
            <a:endParaRPr lang="en-US"/>
          </a:p>
        </p:txBody>
      </p:sp>
    </p:spTree>
    <p:extLst>
      <p:ext uri="{BB962C8B-B14F-4D97-AF65-F5344CB8AC3E}">
        <p14:creationId xmlns:p14="http://schemas.microsoft.com/office/powerpoint/2010/main" val="10241795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6F43DF96-5B4A-4ACF-B393-E59237B4BF16}" type="slidenum">
              <a:rPr lang="en-US" smtClean="0"/>
              <a:t>8</a:t>
            </a:fld>
            <a:endParaRPr lang="en-US"/>
          </a:p>
        </p:txBody>
      </p:sp>
    </p:spTree>
    <p:extLst>
      <p:ext uri="{BB962C8B-B14F-4D97-AF65-F5344CB8AC3E}">
        <p14:creationId xmlns:p14="http://schemas.microsoft.com/office/powerpoint/2010/main" val="7095783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43DF96-5B4A-4ACF-B393-E59237B4BF16}" type="slidenum">
              <a:rPr lang="en-US" smtClean="0"/>
              <a:t>9</a:t>
            </a:fld>
            <a:endParaRPr lang="en-US"/>
          </a:p>
        </p:txBody>
      </p:sp>
    </p:spTree>
    <p:extLst>
      <p:ext uri="{BB962C8B-B14F-4D97-AF65-F5344CB8AC3E}">
        <p14:creationId xmlns:p14="http://schemas.microsoft.com/office/powerpoint/2010/main" val="8934355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43DF96-5B4A-4ACF-B393-E59237B4BF16}" type="slidenum">
              <a:rPr lang="en-US" smtClean="0"/>
              <a:t>12</a:t>
            </a:fld>
            <a:endParaRPr lang="en-US"/>
          </a:p>
        </p:txBody>
      </p:sp>
    </p:spTree>
    <p:extLst>
      <p:ext uri="{BB962C8B-B14F-4D97-AF65-F5344CB8AC3E}">
        <p14:creationId xmlns:p14="http://schemas.microsoft.com/office/powerpoint/2010/main" val="16177628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43DF96-5B4A-4ACF-B393-E59237B4BF16}" type="slidenum">
              <a:rPr lang="en-US" smtClean="0"/>
              <a:t>13</a:t>
            </a:fld>
            <a:endParaRPr lang="en-US"/>
          </a:p>
        </p:txBody>
      </p:sp>
    </p:spTree>
    <p:extLst>
      <p:ext uri="{BB962C8B-B14F-4D97-AF65-F5344CB8AC3E}">
        <p14:creationId xmlns:p14="http://schemas.microsoft.com/office/powerpoint/2010/main" val="207640978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l="-2000" r="-2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615732"/>
            <a:ext cx="9144000" cy="2387600"/>
          </a:xfrm>
        </p:spPr>
        <p:txBody>
          <a:bodyPr anchor="b">
            <a:normAutofit/>
          </a:bodyPr>
          <a:lstStyle>
            <a:lvl1pPr algn="ctr">
              <a:defRPr sz="4800">
                <a:solidFill>
                  <a:schemeClr val="tx1"/>
                </a:solidFill>
                <a:effectLst/>
                <a:latin typeface="Franklin Gothic Heavy" charset="0"/>
                <a:ea typeface="Franklin Gothic Heavy" charset="0"/>
                <a:cs typeface="Franklin Gothic Heavy" charset="0"/>
              </a:defRPr>
            </a:lvl1pPr>
          </a:lstStyle>
          <a:p>
            <a:r>
              <a:rPr lang="en-US"/>
              <a:t>Click to edit Master title style</a:t>
            </a:r>
            <a:endParaRPr lang="en-US" dirty="0"/>
          </a:p>
        </p:txBody>
      </p:sp>
      <p:sp>
        <p:nvSpPr>
          <p:cNvPr id="3" name="Subtitle 2"/>
          <p:cNvSpPr>
            <a:spLocks noGrp="1"/>
          </p:cNvSpPr>
          <p:nvPr>
            <p:ph type="subTitle" idx="1"/>
          </p:nvPr>
        </p:nvSpPr>
        <p:spPr>
          <a:xfrm>
            <a:off x="1524000" y="3095407"/>
            <a:ext cx="9144000" cy="1655762"/>
          </a:xfrm>
        </p:spPr>
        <p:txBody>
          <a:bodyPr/>
          <a:lstStyle>
            <a:lvl1pPr marL="0" indent="0" algn="ctr">
              <a:buNone/>
              <a:defRPr sz="2400">
                <a:latin typeface="Franklin Gothic Demi" charset="0"/>
                <a:ea typeface="Franklin Gothic Demi" charset="0"/>
                <a:cs typeface="Franklin Gothic Demi"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88BB1CF-DFA3-4543-8E39-3B8059ADFB29}" type="datetimeFigureOut">
              <a:rPr lang="en-US" smtClean="0"/>
              <a:t>3/28/2018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8AF66D-A13B-6F44-B082-D7F3693F012B}" type="slidenum">
              <a:rPr lang="en-US" smtClean="0"/>
              <a:t>‹#›</a:t>
            </a:fld>
            <a:endParaRPr lang="en-US"/>
          </a:p>
        </p:txBody>
      </p:sp>
    </p:spTree>
    <p:extLst>
      <p:ext uri="{BB962C8B-B14F-4D97-AF65-F5344CB8AC3E}">
        <p14:creationId xmlns:p14="http://schemas.microsoft.com/office/powerpoint/2010/main" val="4672792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88BB1CF-DFA3-4543-8E39-3B8059ADFB29}" type="datetimeFigureOut">
              <a:rPr lang="en-US" smtClean="0"/>
              <a:t>3/28/2018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8AF66D-A13B-6F44-B082-D7F3693F012B}" type="slidenum">
              <a:rPr lang="en-US" smtClean="0"/>
              <a:t>‹#›</a:t>
            </a:fld>
            <a:endParaRPr lang="en-US"/>
          </a:p>
        </p:txBody>
      </p:sp>
    </p:spTree>
    <p:extLst>
      <p:ext uri="{BB962C8B-B14F-4D97-AF65-F5344CB8AC3E}">
        <p14:creationId xmlns:p14="http://schemas.microsoft.com/office/powerpoint/2010/main" val="11093443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1471807"/>
            <a:ext cx="2628900" cy="4705155"/>
          </a:xfrm>
        </p:spPr>
        <p:txBody>
          <a:bodyPr vert="eaVert"/>
          <a:lstStyle>
            <a:lvl1pPr>
              <a:defRPr>
                <a:solidFill>
                  <a:schemeClr val="tx1"/>
                </a:solidFill>
                <a:effectLst/>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838200" y="1471807"/>
            <a:ext cx="7734300" cy="470515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88BB1CF-DFA3-4543-8E39-3B8059ADFB29}" type="datetimeFigureOut">
              <a:rPr lang="en-US" smtClean="0"/>
              <a:t>3/28/2018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8AF66D-A13B-6F44-B082-D7F3693F012B}" type="slidenum">
              <a:rPr lang="en-US" smtClean="0"/>
              <a:t>‹#›</a:t>
            </a:fld>
            <a:endParaRPr lang="en-US"/>
          </a:p>
        </p:txBody>
      </p:sp>
    </p:spTree>
    <p:extLst>
      <p:ext uri="{BB962C8B-B14F-4D97-AF65-F5344CB8AC3E}">
        <p14:creationId xmlns:p14="http://schemas.microsoft.com/office/powerpoint/2010/main" val="2973327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087395"/>
          </a:xfrm>
        </p:spPr>
        <p:txBody>
          <a:bodyPr/>
          <a:lstStyle>
            <a:lvl1pPr>
              <a:defRPr b="0" cap="none" spc="0">
                <a:ln w="0"/>
                <a:solidFill>
                  <a:schemeClr val="bg1"/>
                </a:solidFill>
                <a:effectLst>
                  <a:outerShdw blurRad="38100" dist="19050" dir="2700000" algn="tl" rotWithShape="0">
                    <a:schemeClr val="dk1">
                      <a:alpha val="40000"/>
                    </a:schemeClr>
                  </a:outerShdw>
                </a:effectLst>
                <a:latin typeface="Franklin Gothic Heavy" charset="0"/>
                <a:ea typeface="Franklin Gothic Heavy" charset="0"/>
                <a:cs typeface="Franklin Gothic Heavy" charset="0"/>
              </a:defRPr>
            </a:lvl1pPr>
          </a:lstStyle>
          <a:p>
            <a:r>
              <a:rPr lang="en-US"/>
              <a:t>Click to edit Master title style</a:t>
            </a:r>
            <a:endParaRPr lang="en-US" dirty="0"/>
          </a:p>
        </p:txBody>
      </p:sp>
      <p:sp>
        <p:nvSpPr>
          <p:cNvPr id="3" name="Content Placeholder 2"/>
          <p:cNvSpPr>
            <a:spLocks noGrp="1"/>
          </p:cNvSpPr>
          <p:nvPr>
            <p:ph idx="1"/>
          </p:nvPr>
        </p:nvSpPr>
        <p:spPr>
          <a:xfrm>
            <a:off x="838200" y="1556951"/>
            <a:ext cx="10515600" cy="4620012"/>
          </a:xfrm>
        </p:spPr>
        <p:txBody>
          <a:bodyPr/>
          <a:lstStyle>
            <a:lvl1pPr>
              <a:defRPr>
                <a:latin typeface="Franklin Gothic Book" charset="0"/>
                <a:ea typeface="Franklin Gothic Book" charset="0"/>
                <a:cs typeface="Franklin Gothic Book" charset="0"/>
              </a:defRPr>
            </a:lvl1pPr>
            <a:lvl2pPr>
              <a:defRPr>
                <a:latin typeface="Franklin Gothic Book" charset="0"/>
                <a:ea typeface="Franklin Gothic Book" charset="0"/>
                <a:cs typeface="Franklin Gothic Book" charset="0"/>
              </a:defRPr>
            </a:lvl2pPr>
            <a:lvl3pPr>
              <a:defRPr>
                <a:latin typeface="Franklin Gothic Book" charset="0"/>
                <a:ea typeface="Franklin Gothic Book" charset="0"/>
                <a:cs typeface="Franklin Gothic Book" charset="0"/>
              </a:defRPr>
            </a:lvl3pPr>
            <a:lvl4pPr>
              <a:defRPr>
                <a:latin typeface="Franklin Gothic Book" charset="0"/>
                <a:ea typeface="Franklin Gothic Book" charset="0"/>
                <a:cs typeface="Franklin Gothic Book" charset="0"/>
              </a:defRPr>
            </a:lvl4pPr>
            <a:lvl5pPr>
              <a:defRPr>
                <a:latin typeface="Franklin Gothic Book" charset="0"/>
                <a:ea typeface="Franklin Gothic Book" charset="0"/>
                <a:cs typeface="Franklin Gothic Book"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88BB1CF-DFA3-4543-8E39-3B8059ADFB29}" type="datetimeFigureOut">
              <a:rPr lang="en-US" smtClean="0"/>
              <a:t>3/28/2018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8AF66D-A13B-6F44-B082-D7F3693F012B}" type="slidenum">
              <a:rPr lang="en-US" smtClean="0"/>
              <a:t>‹#›</a:t>
            </a:fld>
            <a:endParaRPr lang="en-US"/>
          </a:p>
        </p:txBody>
      </p:sp>
    </p:spTree>
    <p:extLst>
      <p:ext uri="{BB962C8B-B14F-4D97-AF65-F5344CB8AC3E}">
        <p14:creationId xmlns:p14="http://schemas.microsoft.com/office/powerpoint/2010/main" val="2139517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l="-2000" r="-2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1850" y="350667"/>
            <a:ext cx="10515600" cy="2852737"/>
          </a:xfrm>
        </p:spPr>
        <p:txBody>
          <a:bodyPr anchor="b"/>
          <a:lstStyle>
            <a:lvl1pPr>
              <a:defRPr sz="6000">
                <a:solidFill>
                  <a:schemeClr val="tx1"/>
                </a:solidFill>
                <a:effectLst/>
                <a:latin typeface="Franklin Gothic Demi" charset="0"/>
                <a:ea typeface="Franklin Gothic Demi" charset="0"/>
                <a:cs typeface="Franklin Gothic Demi" charset="0"/>
              </a:defRPr>
            </a:lvl1pPr>
          </a:lstStyle>
          <a:p>
            <a:r>
              <a:rPr lang="en-US"/>
              <a:t>Click to edit Master title style</a:t>
            </a:r>
            <a:endParaRPr lang="en-US" dirty="0"/>
          </a:p>
        </p:txBody>
      </p:sp>
      <p:sp>
        <p:nvSpPr>
          <p:cNvPr id="3" name="Text Placeholder 2"/>
          <p:cNvSpPr>
            <a:spLocks noGrp="1"/>
          </p:cNvSpPr>
          <p:nvPr>
            <p:ph type="body" idx="1"/>
          </p:nvPr>
        </p:nvSpPr>
        <p:spPr>
          <a:xfrm>
            <a:off x="831850" y="3230392"/>
            <a:ext cx="10515600" cy="1500187"/>
          </a:xfrm>
        </p:spPr>
        <p:txBody>
          <a:bodyPr/>
          <a:lstStyle>
            <a:lvl1pPr marL="0" indent="0">
              <a:buNone/>
              <a:defRPr sz="2400">
                <a:solidFill>
                  <a:schemeClr val="tx1">
                    <a:tint val="75000"/>
                  </a:schemeClr>
                </a:solidFill>
                <a:latin typeface="Franklin Gothic Demi Cond" charset="0"/>
                <a:ea typeface="Franklin Gothic Demi Cond" charset="0"/>
                <a:cs typeface="Franklin Gothic Demi Cond"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88BB1CF-DFA3-4543-8E39-3B8059ADFB29}" type="datetimeFigureOut">
              <a:rPr lang="en-US" smtClean="0"/>
              <a:t>3/28/2018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8AF66D-A13B-6F44-B082-D7F3693F012B}" type="slidenum">
              <a:rPr lang="en-US" smtClean="0"/>
              <a:t>‹#›</a:t>
            </a:fld>
            <a:endParaRPr lang="en-US"/>
          </a:p>
        </p:txBody>
      </p:sp>
    </p:spTree>
    <p:extLst>
      <p:ext uri="{BB962C8B-B14F-4D97-AF65-F5344CB8AC3E}">
        <p14:creationId xmlns:p14="http://schemas.microsoft.com/office/powerpoint/2010/main" val="9998909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1">
          <a:blip r:embed="rId2">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1102289"/>
          </a:xfrm>
        </p:spPr>
        <p:txBody>
          <a:bodyPr/>
          <a:lstStyle>
            <a:lvl1pPr>
              <a:defRPr>
                <a:solidFill>
                  <a:schemeClr val="bg1"/>
                </a:solidFill>
                <a:latin typeface="Franklin Gothic Heavy" charset="0"/>
                <a:ea typeface="Franklin Gothic Heavy" charset="0"/>
                <a:cs typeface="Franklin Gothic Heavy" charset="0"/>
              </a:defRPr>
            </a:lvl1pPr>
          </a:lstStyle>
          <a:p>
            <a:r>
              <a:rPr lang="en-US"/>
              <a:t>Click to edit Master title style</a:t>
            </a:r>
            <a:endParaRPr lang="en-US" dirty="0"/>
          </a:p>
        </p:txBody>
      </p:sp>
      <p:sp>
        <p:nvSpPr>
          <p:cNvPr id="3" name="Content Placeholder 2"/>
          <p:cNvSpPr>
            <a:spLocks noGrp="1"/>
          </p:cNvSpPr>
          <p:nvPr>
            <p:ph sz="half" idx="1"/>
          </p:nvPr>
        </p:nvSpPr>
        <p:spPr>
          <a:xfrm>
            <a:off x="838200" y="1484334"/>
            <a:ext cx="5181600" cy="4692629"/>
          </a:xfrm>
        </p:spPr>
        <p:txBody>
          <a:bodyPr/>
          <a:lstStyle>
            <a:lvl1pPr>
              <a:defRPr>
                <a:latin typeface="Franklin Gothic Book" charset="0"/>
                <a:ea typeface="Franklin Gothic Book" charset="0"/>
                <a:cs typeface="Franklin Gothic Book" charset="0"/>
              </a:defRPr>
            </a:lvl1pPr>
            <a:lvl2pPr>
              <a:defRPr>
                <a:latin typeface="Franklin Gothic Book" charset="0"/>
                <a:ea typeface="Franklin Gothic Book" charset="0"/>
                <a:cs typeface="Franklin Gothic Book" charset="0"/>
              </a:defRPr>
            </a:lvl2pPr>
            <a:lvl3pPr>
              <a:defRPr>
                <a:latin typeface="Franklin Gothic Book" charset="0"/>
                <a:ea typeface="Franklin Gothic Book" charset="0"/>
                <a:cs typeface="Franklin Gothic Book" charset="0"/>
              </a:defRPr>
            </a:lvl3pPr>
            <a:lvl4pPr>
              <a:defRPr>
                <a:latin typeface="Franklin Gothic Book" charset="0"/>
                <a:ea typeface="Franklin Gothic Book" charset="0"/>
                <a:cs typeface="Franklin Gothic Book" charset="0"/>
              </a:defRPr>
            </a:lvl4pPr>
            <a:lvl5pPr>
              <a:defRPr>
                <a:latin typeface="Franklin Gothic Book" charset="0"/>
                <a:ea typeface="Franklin Gothic Book" charset="0"/>
                <a:cs typeface="Franklin Gothic Book"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484334"/>
            <a:ext cx="5181600" cy="469262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88BB1CF-DFA3-4543-8E39-3B8059ADFB29}" type="datetimeFigureOut">
              <a:rPr lang="en-US" smtClean="0"/>
              <a:t>3/28/2018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8AF66D-A13B-6F44-B082-D7F3693F012B}" type="slidenum">
              <a:rPr lang="en-US" smtClean="0"/>
              <a:t>‹#›</a:t>
            </a:fld>
            <a:endParaRPr lang="en-US"/>
          </a:p>
        </p:txBody>
      </p:sp>
    </p:spTree>
    <p:extLst>
      <p:ext uri="{BB962C8B-B14F-4D97-AF65-F5344CB8AC3E}">
        <p14:creationId xmlns:p14="http://schemas.microsoft.com/office/powerpoint/2010/main" val="11078437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1"/>
            <a:ext cx="10515600" cy="1102289"/>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487010"/>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310922"/>
            <a:ext cx="5157787" cy="387693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487010"/>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310922"/>
            <a:ext cx="5183188" cy="387693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88BB1CF-DFA3-4543-8E39-3B8059ADFB29}" type="datetimeFigureOut">
              <a:rPr lang="en-US" smtClean="0"/>
              <a:t>3/28/2018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18AF66D-A13B-6F44-B082-D7F3693F012B}" type="slidenum">
              <a:rPr lang="en-US" smtClean="0"/>
              <a:t>‹#›</a:t>
            </a:fld>
            <a:endParaRPr lang="en-US"/>
          </a:p>
        </p:txBody>
      </p:sp>
    </p:spTree>
    <p:extLst>
      <p:ext uri="{BB962C8B-B14F-4D97-AF65-F5344CB8AC3E}">
        <p14:creationId xmlns:p14="http://schemas.microsoft.com/office/powerpoint/2010/main" val="8467203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88BB1CF-DFA3-4543-8E39-3B8059ADFB29}" type="datetimeFigureOut">
              <a:rPr lang="en-US" smtClean="0"/>
              <a:t>3/28/2018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18AF66D-A13B-6F44-B082-D7F3693F012B}" type="slidenum">
              <a:rPr lang="en-US" smtClean="0"/>
              <a:t>‹#›</a:t>
            </a:fld>
            <a:endParaRPr lang="en-US"/>
          </a:p>
        </p:txBody>
      </p:sp>
    </p:spTree>
    <p:extLst>
      <p:ext uri="{BB962C8B-B14F-4D97-AF65-F5344CB8AC3E}">
        <p14:creationId xmlns:p14="http://schemas.microsoft.com/office/powerpoint/2010/main" val="16026807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8BB1CF-DFA3-4543-8E39-3B8059ADFB29}" type="datetimeFigureOut">
              <a:rPr lang="en-US" smtClean="0"/>
              <a:t>3/28/2018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18AF66D-A13B-6F44-B082-D7F3693F012B}" type="slidenum">
              <a:rPr lang="en-US" smtClean="0"/>
              <a:t>‹#›</a:t>
            </a:fld>
            <a:endParaRPr lang="en-US"/>
          </a:p>
        </p:txBody>
      </p:sp>
    </p:spTree>
    <p:extLst>
      <p:ext uri="{BB962C8B-B14F-4D97-AF65-F5344CB8AC3E}">
        <p14:creationId xmlns:p14="http://schemas.microsoft.com/office/powerpoint/2010/main" val="3687540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1515648"/>
            <a:ext cx="3932237" cy="829850"/>
          </a:xfrm>
        </p:spPr>
        <p:txBody>
          <a:bodyPr anchor="b"/>
          <a:lstStyle>
            <a:lvl1pPr>
              <a:defRPr sz="3200">
                <a:solidFill>
                  <a:schemeClr val="tx1"/>
                </a:solidFill>
                <a:effectLst/>
              </a:defRPr>
            </a:lvl1pPr>
          </a:lstStyle>
          <a:p>
            <a:r>
              <a:rPr lang="en-US"/>
              <a:t>Click to edit Master title style</a:t>
            </a:r>
            <a:endParaRPr lang="en-US" dirty="0"/>
          </a:p>
        </p:txBody>
      </p:sp>
      <p:sp>
        <p:nvSpPr>
          <p:cNvPr id="3" name="Content Placeholder 2"/>
          <p:cNvSpPr>
            <a:spLocks noGrp="1"/>
          </p:cNvSpPr>
          <p:nvPr>
            <p:ph idx="1"/>
          </p:nvPr>
        </p:nvSpPr>
        <p:spPr>
          <a:xfrm>
            <a:off x="5183188" y="1515648"/>
            <a:ext cx="6172200" cy="463349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345498"/>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88BB1CF-DFA3-4543-8E39-3B8059ADFB29}" type="datetimeFigureOut">
              <a:rPr lang="en-US" smtClean="0"/>
              <a:t>3/28/2018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8AF66D-A13B-6F44-B082-D7F3693F012B}" type="slidenum">
              <a:rPr lang="en-US" smtClean="0"/>
              <a:t>‹#›</a:t>
            </a:fld>
            <a:endParaRPr lang="en-US"/>
          </a:p>
        </p:txBody>
      </p:sp>
    </p:spTree>
    <p:extLst>
      <p:ext uri="{BB962C8B-B14F-4D97-AF65-F5344CB8AC3E}">
        <p14:creationId xmlns:p14="http://schemas.microsoft.com/office/powerpoint/2010/main" val="115299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1622119"/>
            <a:ext cx="3932237" cy="767219"/>
          </a:xfrm>
        </p:spPr>
        <p:txBody>
          <a:bodyPr anchor="b"/>
          <a:lstStyle>
            <a:lvl1pPr>
              <a:defRPr sz="3200">
                <a:solidFill>
                  <a:schemeClr val="tx1"/>
                </a:solidFill>
                <a:effectLst/>
              </a:defRPr>
            </a:lvl1pPr>
          </a:lstStyle>
          <a:p>
            <a:r>
              <a:rPr lang="en-US"/>
              <a:t>Click to edit Master title style</a:t>
            </a:r>
            <a:endParaRPr lang="en-US" dirty="0"/>
          </a:p>
        </p:txBody>
      </p:sp>
      <p:sp>
        <p:nvSpPr>
          <p:cNvPr id="3" name="Picture Placeholder 2"/>
          <p:cNvSpPr>
            <a:spLocks noGrp="1"/>
          </p:cNvSpPr>
          <p:nvPr>
            <p:ph type="pic" idx="1"/>
          </p:nvPr>
        </p:nvSpPr>
        <p:spPr>
          <a:xfrm>
            <a:off x="5183188" y="1622119"/>
            <a:ext cx="6172200" cy="457087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389339"/>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88BB1CF-DFA3-4543-8E39-3B8059ADFB29}" type="datetimeFigureOut">
              <a:rPr lang="en-US" smtClean="0"/>
              <a:t>3/28/2018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8AF66D-A13B-6F44-B082-D7F3693F012B}" type="slidenum">
              <a:rPr lang="en-US" smtClean="0"/>
              <a:t>‹#›</a:t>
            </a:fld>
            <a:endParaRPr lang="en-US"/>
          </a:p>
        </p:txBody>
      </p:sp>
    </p:spTree>
    <p:extLst>
      <p:ext uri="{BB962C8B-B14F-4D97-AF65-F5344CB8AC3E}">
        <p14:creationId xmlns:p14="http://schemas.microsoft.com/office/powerpoint/2010/main" val="5097531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1"/>
            <a:ext cx="10515600" cy="108976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484334"/>
            <a:ext cx="10515600" cy="469262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Franklin Gothic Book" charset="0"/>
                <a:ea typeface="Franklin Gothic Book" charset="0"/>
                <a:cs typeface="Franklin Gothic Book" charset="0"/>
              </a:defRPr>
            </a:lvl1pPr>
          </a:lstStyle>
          <a:p>
            <a:fld id="{288BB1CF-DFA3-4543-8E39-3B8059ADFB29}" type="datetimeFigureOut">
              <a:rPr lang="en-US" smtClean="0"/>
              <a:pPr/>
              <a:t>3/28/2018</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Franklin Gothic Book" charset="0"/>
                <a:ea typeface="Franklin Gothic Book" charset="0"/>
                <a:cs typeface="Franklin Gothic Book" charset="0"/>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Franklin Gothic Book" charset="0"/>
                <a:ea typeface="Franklin Gothic Book" charset="0"/>
                <a:cs typeface="Franklin Gothic Book" charset="0"/>
              </a:defRPr>
            </a:lvl1pPr>
          </a:lstStyle>
          <a:p>
            <a:fld id="{418AF66D-A13B-6F44-B082-D7F3693F012B}" type="slidenum">
              <a:rPr lang="en-US" smtClean="0"/>
              <a:pPr/>
              <a:t>‹#›</a:t>
            </a:fld>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bg1"/>
          </a:solidFill>
          <a:effectLst>
            <a:outerShdw blurRad="50800" dist="38100" dir="2700000" algn="tl" rotWithShape="0">
              <a:prstClr val="black">
                <a:alpha val="40000"/>
              </a:prstClr>
            </a:outerShdw>
          </a:effectLst>
          <a:latin typeface="Franklin Gothic Heavy" charset="0"/>
          <a:ea typeface="Franklin Gothic Heavy" charset="0"/>
          <a:cs typeface="Franklin Gothic Heavy"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Franklin Gothic Demi Cond" charset="0"/>
          <a:ea typeface="Franklin Gothic Demi Cond" charset="0"/>
          <a:cs typeface="Franklin Gothic Demi Cond"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Franklin Gothic Book" charset="0"/>
          <a:ea typeface="Franklin Gothic Book" charset="0"/>
          <a:cs typeface="Franklin Gothic Book"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Franklin Gothic Book" charset="0"/>
          <a:ea typeface="Franklin Gothic Book" charset="0"/>
          <a:cs typeface="Franklin Gothic Book"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Franklin Gothic Book" charset="0"/>
          <a:ea typeface="Franklin Gothic Book" charset="0"/>
          <a:cs typeface="Franklin Gothic Book"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Franklin Gothic Book" charset="0"/>
          <a:ea typeface="Franklin Gothic Book" charset="0"/>
          <a:cs typeface="Franklin Gothic Book"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dir.texas.gov/View-Resources/Pages/Content.aspx?id=54"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mailto:GRC@dir.texas.gov"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mailto:grc@dir.Texas.gov"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g"/></Relationships>
</file>

<file path=ppt/slides/_rels/slide30.xml.rels><?xml version="1.0" encoding="UTF-8" standalone="yes"?>
<Relationships xmlns="http://schemas.openxmlformats.org/package/2006/relationships"><Relationship Id="rId3" Type="http://schemas.openxmlformats.org/officeDocument/2006/relationships/hyperlink" Target="mailto:grc@dir.texas.gov"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mailto:pcls@dir.texas.gov" TargetMode="External"/><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hyperlink" Target="mailto:grc@dir.texas.gov"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ctrTitle"/>
          </p:nvPr>
        </p:nvSpPr>
        <p:spPr/>
        <p:txBody>
          <a:bodyPr/>
          <a:lstStyle/>
          <a:p>
            <a:r>
              <a:rPr lang="en-US" dirty="0"/>
              <a:t>2018 Prioritization of Cybersecurity and Legacy Systems Projects (PCLS) </a:t>
            </a:r>
          </a:p>
        </p:txBody>
      </p:sp>
      <p:sp>
        <p:nvSpPr>
          <p:cNvPr id="9" name="Subtitle 8"/>
          <p:cNvSpPr>
            <a:spLocks noGrp="1"/>
          </p:cNvSpPr>
          <p:nvPr>
            <p:ph type="subTitle" idx="1"/>
          </p:nvPr>
        </p:nvSpPr>
        <p:spPr/>
        <p:txBody>
          <a:bodyPr/>
          <a:lstStyle/>
          <a:p>
            <a:r>
              <a:rPr lang="en-US" dirty="0"/>
              <a:t>Texas Department of Information Resources</a:t>
            </a:r>
          </a:p>
          <a:p>
            <a:r>
              <a:rPr lang="en-US" dirty="0"/>
              <a:t>March 28, 2018</a:t>
            </a:r>
          </a:p>
          <a:p>
            <a:r>
              <a:rPr lang="en-US" dirty="0"/>
              <a:t>1:00-2:00pm</a:t>
            </a:r>
          </a:p>
        </p:txBody>
      </p:sp>
    </p:spTree>
    <p:extLst>
      <p:ext uri="{BB962C8B-B14F-4D97-AF65-F5344CB8AC3E}">
        <p14:creationId xmlns:p14="http://schemas.microsoft.com/office/powerpoint/2010/main" val="769146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9D39BF-664E-4F8C-BDEE-9684E6F997D2}"/>
              </a:ext>
            </a:extLst>
          </p:cNvPr>
          <p:cNvSpPr>
            <a:spLocks noGrp="1"/>
          </p:cNvSpPr>
          <p:nvPr>
            <p:ph type="title"/>
          </p:nvPr>
        </p:nvSpPr>
        <p:spPr/>
        <p:txBody>
          <a:bodyPr/>
          <a:lstStyle/>
          <a:p>
            <a:r>
              <a:rPr lang="en-US" dirty="0"/>
              <a:t>Poll #1</a:t>
            </a:r>
          </a:p>
        </p:txBody>
      </p:sp>
      <p:sp>
        <p:nvSpPr>
          <p:cNvPr id="3" name="Content Placeholder 2">
            <a:extLst>
              <a:ext uri="{FF2B5EF4-FFF2-40B4-BE49-F238E27FC236}">
                <a16:creationId xmlns:a16="http://schemas.microsoft.com/office/drawing/2014/main" id="{D930BDA1-2CE8-4454-94AA-663607211F5C}"/>
              </a:ext>
            </a:extLst>
          </p:cNvPr>
          <p:cNvSpPr>
            <a:spLocks noGrp="1"/>
          </p:cNvSpPr>
          <p:nvPr>
            <p:ph idx="1"/>
          </p:nvPr>
        </p:nvSpPr>
        <p:spPr/>
        <p:txBody>
          <a:bodyPr/>
          <a:lstStyle/>
          <a:p>
            <a:endParaRPr lang="en-US" dirty="0"/>
          </a:p>
          <a:p>
            <a:endParaRPr lang="en-US" dirty="0"/>
          </a:p>
          <a:p>
            <a:endParaRPr lang="en-US" dirty="0"/>
          </a:p>
          <a:p>
            <a:r>
              <a:rPr lang="en-US" dirty="0"/>
              <a:t>How many cybersecurity related projects does your agency plan to pursue over the next biennium? </a:t>
            </a:r>
          </a:p>
        </p:txBody>
      </p:sp>
    </p:spTree>
    <p:extLst>
      <p:ext uri="{BB962C8B-B14F-4D97-AF65-F5344CB8AC3E}">
        <p14:creationId xmlns:p14="http://schemas.microsoft.com/office/powerpoint/2010/main" val="42877729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54C69-0587-4670-B5E8-A1BFA9293FE8}"/>
              </a:ext>
            </a:extLst>
          </p:cNvPr>
          <p:cNvSpPr>
            <a:spLocks noGrp="1"/>
          </p:cNvSpPr>
          <p:nvPr>
            <p:ph type="title"/>
          </p:nvPr>
        </p:nvSpPr>
        <p:spPr/>
        <p:txBody>
          <a:bodyPr/>
          <a:lstStyle/>
          <a:p>
            <a:r>
              <a:rPr lang="en-US" dirty="0"/>
              <a:t>2018 PCLS Structure</a:t>
            </a:r>
          </a:p>
        </p:txBody>
      </p:sp>
      <p:sp>
        <p:nvSpPr>
          <p:cNvPr id="3" name="Text Placeholder 2">
            <a:extLst>
              <a:ext uri="{FF2B5EF4-FFF2-40B4-BE49-F238E27FC236}">
                <a16:creationId xmlns:a16="http://schemas.microsoft.com/office/drawing/2014/main" id="{F2311A93-18ED-48A8-9DCA-DA584DFB1B4D}"/>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42229506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F05A87-D706-472D-8986-D25681BCDF73}"/>
              </a:ext>
            </a:extLst>
          </p:cNvPr>
          <p:cNvSpPr>
            <a:spLocks noGrp="1"/>
          </p:cNvSpPr>
          <p:nvPr>
            <p:ph type="title"/>
          </p:nvPr>
        </p:nvSpPr>
        <p:spPr/>
        <p:txBody>
          <a:bodyPr>
            <a:normAutofit/>
          </a:bodyPr>
          <a:lstStyle/>
          <a:p>
            <a:r>
              <a:rPr lang="en-US" dirty="0"/>
              <a:t>Which projects should be included? </a:t>
            </a:r>
          </a:p>
        </p:txBody>
      </p:sp>
      <p:sp>
        <p:nvSpPr>
          <p:cNvPr id="3" name="Content Placeholder 2">
            <a:extLst>
              <a:ext uri="{FF2B5EF4-FFF2-40B4-BE49-F238E27FC236}">
                <a16:creationId xmlns:a16="http://schemas.microsoft.com/office/drawing/2014/main" id="{5D27BE05-AC5B-44B8-9B60-638751D3880E}"/>
              </a:ext>
            </a:extLst>
          </p:cNvPr>
          <p:cNvSpPr>
            <a:spLocks noGrp="1"/>
          </p:cNvSpPr>
          <p:nvPr>
            <p:ph idx="1"/>
          </p:nvPr>
        </p:nvSpPr>
        <p:spPr/>
        <p:txBody>
          <a:bodyPr>
            <a:normAutofit lnSpcReduction="10000"/>
          </a:bodyPr>
          <a:lstStyle/>
          <a:p>
            <a:r>
              <a:rPr lang="en-US" dirty="0"/>
              <a:t>Projects that are included in the agency’s Legislative Appropriations Request.</a:t>
            </a:r>
          </a:p>
          <a:p>
            <a:pPr lvl="1"/>
            <a:r>
              <a:rPr lang="en-US" dirty="0"/>
              <a:t>Does </a:t>
            </a:r>
            <a:r>
              <a:rPr lang="en-US" b="1" dirty="0"/>
              <a:t>not</a:t>
            </a:r>
            <a:r>
              <a:rPr lang="en-US" dirty="0"/>
              <a:t> have to be an exceptional item.</a:t>
            </a:r>
          </a:p>
          <a:p>
            <a:endParaRPr lang="en-US" dirty="0"/>
          </a:p>
          <a:p>
            <a:r>
              <a:rPr lang="en-US" dirty="0"/>
              <a:t>Cybersecurity projects – what defines a “cyber project”?</a:t>
            </a:r>
          </a:p>
          <a:p>
            <a:endParaRPr lang="en-US" dirty="0"/>
          </a:p>
          <a:p>
            <a:r>
              <a:rPr lang="en-US" dirty="0"/>
              <a:t>Legacy Modernization projects – what defines a “legacy modernization project?”</a:t>
            </a:r>
          </a:p>
          <a:p>
            <a:endParaRPr lang="en-US" dirty="0"/>
          </a:p>
          <a:p>
            <a:r>
              <a:rPr lang="en-US" dirty="0"/>
              <a:t>Combination projects </a:t>
            </a:r>
          </a:p>
        </p:txBody>
      </p:sp>
    </p:spTree>
    <p:extLst>
      <p:ext uri="{BB962C8B-B14F-4D97-AF65-F5344CB8AC3E}">
        <p14:creationId xmlns:p14="http://schemas.microsoft.com/office/powerpoint/2010/main" val="16864492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234AD6-2FD8-4F2C-8FA6-F8D155F3C5F6}"/>
              </a:ext>
            </a:extLst>
          </p:cNvPr>
          <p:cNvSpPr>
            <a:spLocks noGrp="1"/>
          </p:cNvSpPr>
          <p:nvPr>
            <p:ph type="title"/>
          </p:nvPr>
        </p:nvSpPr>
        <p:spPr/>
        <p:txBody>
          <a:bodyPr/>
          <a:lstStyle/>
          <a:p>
            <a:r>
              <a:rPr lang="en-US" dirty="0"/>
              <a:t>PCLS Questionnaire Structure</a:t>
            </a:r>
          </a:p>
        </p:txBody>
      </p:sp>
      <p:pic>
        <p:nvPicPr>
          <p:cNvPr id="7" name="Content Placeholder 6">
            <a:extLst>
              <a:ext uri="{FF2B5EF4-FFF2-40B4-BE49-F238E27FC236}">
                <a16:creationId xmlns:a16="http://schemas.microsoft.com/office/drawing/2014/main" id="{27D3A8B3-3F49-4E5A-9392-AB10360CF541}"/>
              </a:ext>
            </a:extLst>
          </p:cNvPr>
          <p:cNvPicPr>
            <a:picLocks noGrp="1" noChangeAspect="1"/>
          </p:cNvPicPr>
          <p:nvPr>
            <p:ph idx="1"/>
          </p:nvPr>
        </p:nvPicPr>
        <p:blipFill>
          <a:blip r:embed="rId3"/>
          <a:stretch>
            <a:fillRect/>
          </a:stretch>
        </p:blipFill>
        <p:spPr>
          <a:xfrm>
            <a:off x="954157" y="1158250"/>
            <a:ext cx="10460412" cy="5510907"/>
          </a:xfrm>
          <a:prstGeom prst="rect">
            <a:avLst/>
          </a:prstGeom>
        </p:spPr>
      </p:pic>
    </p:spTree>
    <p:extLst>
      <p:ext uri="{BB962C8B-B14F-4D97-AF65-F5344CB8AC3E}">
        <p14:creationId xmlns:p14="http://schemas.microsoft.com/office/powerpoint/2010/main" val="40104523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44B16B-1B41-4969-A09D-BC250FA0A314}"/>
              </a:ext>
            </a:extLst>
          </p:cNvPr>
          <p:cNvSpPr>
            <a:spLocks noGrp="1"/>
          </p:cNvSpPr>
          <p:nvPr>
            <p:ph type="title"/>
          </p:nvPr>
        </p:nvSpPr>
        <p:spPr/>
        <p:txBody>
          <a:bodyPr/>
          <a:lstStyle/>
          <a:p>
            <a:r>
              <a:rPr lang="en-US" dirty="0"/>
              <a:t>Part 1 – LAR General Information</a:t>
            </a:r>
          </a:p>
        </p:txBody>
      </p:sp>
      <p:pic>
        <p:nvPicPr>
          <p:cNvPr id="5" name="Content Placeholder 4" descr="SPECTRIM screen shot of part 1 of PCLS Project Questionnaire.">
            <a:extLst>
              <a:ext uri="{FF2B5EF4-FFF2-40B4-BE49-F238E27FC236}">
                <a16:creationId xmlns:a16="http://schemas.microsoft.com/office/drawing/2014/main" id="{6AF960C5-B3E8-4C67-BC3D-AFBCFE49EFBA}"/>
              </a:ext>
            </a:extLst>
          </p:cNvPr>
          <p:cNvPicPr>
            <a:picLocks noGrp="1" noChangeAspect="1"/>
          </p:cNvPicPr>
          <p:nvPr>
            <p:ph idx="1"/>
          </p:nvPr>
        </p:nvPicPr>
        <p:blipFill>
          <a:blip r:embed="rId3"/>
          <a:stretch>
            <a:fillRect/>
          </a:stretch>
        </p:blipFill>
        <p:spPr>
          <a:xfrm>
            <a:off x="72254" y="1275347"/>
            <a:ext cx="12080113" cy="5197642"/>
          </a:xfrm>
          <a:prstGeom prst="rect">
            <a:avLst/>
          </a:prstGeom>
        </p:spPr>
      </p:pic>
    </p:spTree>
    <p:extLst>
      <p:ext uri="{BB962C8B-B14F-4D97-AF65-F5344CB8AC3E}">
        <p14:creationId xmlns:p14="http://schemas.microsoft.com/office/powerpoint/2010/main" val="39831139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899CF4-FE9E-458A-9806-35CBB2F092A6}"/>
              </a:ext>
            </a:extLst>
          </p:cNvPr>
          <p:cNvSpPr>
            <a:spLocks noGrp="1"/>
          </p:cNvSpPr>
          <p:nvPr>
            <p:ph type="title"/>
          </p:nvPr>
        </p:nvSpPr>
        <p:spPr>
          <a:xfrm>
            <a:off x="838200" y="0"/>
            <a:ext cx="10117667" cy="1087395"/>
          </a:xfrm>
        </p:spPr>
        <p:txBody>
          <a:bodyPr>
            <a:noAutofit/>
          </a:bodyPr>
          <a:lstStyle/>
          <a:p>
            <a:r>
              <a:rPr lang="en-US" sz="3800" dirty="0"/>
              <a:t>Part 2 – Associated Business Applications and Processes</a:t>
            </a:r>
          </a:p>
        </p:txBody>
      </p:sp>
      <p:pic>
        <p:nvPicPr>
          <p:cNvPr id="7" name="Content Placeholder 6" descr="SPECTRIM screen shot of part 2 of PCLS Project Questionnaire.">
            <a:extLst>
              <a:ext uri="{FF2B5EF4-FFF2-40B4-BE49-F238E27FC236}">
                <a16:creationId xmlns:a16="http://schemas.microsoft.com/office/drawing/2014/main" id="{DD41DCCD-28CB-40EF-88D2-7C1FF53770F5}"/>
              </a:ext>
            </a:extLst>
          </p:cNvPr>
          <p:cNvPicPr>
            <a:picLocks noGrp="1" noChangeAspect="1"/>
          </p:cNvPicPr>
          <p:nvPr>
            <p:ph idx="1"/>
          </p:nvPr>
        </p:nvPicPr>
        <p:blipFill>
          <a:blip r:embed="rId3"/>
          <a:stretch>
            <a:fillRect/>
          </a:stretch>
        </p:blipFill>
        <p:spPr>
          <a:xfrm>
            <a:off x="33755" y="2213810"/>
            <a:ext cx="11999497" cy="3272589"/>
          </a:xfrm>
          <a:prstGeom prst="rect">
            <a:avLst/>
          </a:prstGeom>
        </p:spPr>
      </p:pic>
    </p:spTree>
    <p:extLst>
      <p:ext uri="{BB962C8B-B14F-4D97-AF65-F5344CB8AC3E}">
        <p14:creationId xmlns:p14="http://schemas.microsoft.com/office/powerpoint/2010/main" val="6486992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D05961-9D9B-416B-BF0E-CE563E78CDF6}"/>
              </a:ext>
            </a:extLst>
          </p:cNvPr>
          <p:cNvSpPr>
            <a:spLocks noGrp="1"/>
          </p:cNvSpPr>
          <p:nvPr>
            <p:ph type="title"/>
          </p:nvPr>
        </p:nvSpPr>
        <p:spPr/>
        <p:txBody>
          <a:bodyPr/>
          <a:lstStyle/>
          <a:p>
            <a:r>
              <a:rPr lang="en-US" dirty="0"/>
              <a:t>Part 4 – Legacy Issues</a:t>
            </a:r>
          </a:p>
        </p:txBody>
      </p:sp>
      <p:pic>
        <p:nvPicPr>
          <p:cNvPr id="4" name="Content Placeholder 3" descr="SPECTRIM screen shot of part 4 of PCLS Project Questionnaire.">
            <a:extLst>
              <a:ext uri="{FF2B5EF4-FFF2-40B4-BE49-F238E27FC236}">
                <a16:creationId xmlns:a16="http://schemas.microsoft.com/office/drawing/2014/main" id="{FA05B245-94B2-4FE9-A01A-3F213F02A5CE}"/>
              </a:ext>
            </a:extLst>
          </p:cNvPr>
          <p:cNvPicPr>
            <a:picLocks noGrp="1" noChangeAspect="1"/>
          </p:cNvPicPr>
          <p:nvPr>
            <p:ph idx="1"/>
          </p:nvPr>
        </p:nvPicPr>
        <p:blipFill>
          <a:blip r:embed="rId3"/>
          <a:stretch>
            <a:fillRect/>
          </a:stretch>
        </p:blipFill>
        <p:spPr>
          <a:xfrm>
            <a:off x="697832" y="1183096"/>
            <a:ext cx="10856813" cy="5398178"/>
          </a:xfrm>
          <a:prstGeom prst="rect">
            <a:avLst/>
          </a:prstGeom>
        </p:spPr>
      </p:pic>
    </p:spTree>
    <p:extLst>
      <p:ext uri="{BB962C8B-B14F-4D97-AF65-F5344CB8AC3E}">
        <p14:creationId xmlns:p14="http://schemas.microsoft.com/office/powerpoint/2010/main" val="42579745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968FE0-9671-412D-B036-5443E66F322C}"/>
              </a:ext>
            </a:extLst>
          </p:cNvPr>
          <p:cNvSpPr>
            <a:spLocks noGrp="1"/>
          </p:cNvSpPr>
          <p:nvPr>
            <p:ph type="title"/>
          </p:nvPr>
        </p:nvSpPr>
        <p:spPr/>
        <p:txBody>
          <a:bodyPr/>
          <a:lstStyle/>
          <a:p>
            <a:r>
              <a:rPr lang="en-US" dirty="0"/>
              <a:t>Part 3 – Cyber Issues and Controls</a:t>
            </a:r>
          </a:p>
        </p:txBody>
      </p:sp>
      <p:sp>
        <p:nvSpPr>
          <p:cNvPr id="3" name="Content Placeholder 2">
            <a:extLst>
              <a:ext uri="{FF2B5EF4-FFF2-40B4-BE49-F238E27FC236}">
                <a16:creationId xmlns:a16="http://schemas.microsoft.com/office/drawing/2014/main" id="{0EB9348C-883E-4434-9DA1-08B90ED53DD7}"/>
              </a:ext>
            </a:extLst>
          </p:cNvPr>
          <p:cNvSpPr>
            <a:spLocks noGrp="1"/>
          </p:cNvSpPr>
          <p:nvPr>
            <p:ph idx="1"/>
          </p:nvPr>
        </p:nvSpPr>
        <p:spPr/>
        <p:txBody>
          <a:bodyPr/>
          <a:lstStyle/>
          <a:p>
            <a:r>
              <a:rPr lang="en-US" dirty="0"/>
              <a:t>Narrative of issues and controls</a:t>
            </a:r>
          </a:p>
        </p:txBody>
      </p:sp>
      <p:pic>
        <p:nvPicPr>
          <p:cNvPr id="4" name="Picture 3" descr="SPECTRIM screen shot of part 3 of PCLS Project Questionnaire.">
            <a:extLst>
              <a:ext uri="{FF2B5EF4-FFF2-40B4-BE49-F238E27FC236}">
                <a16:creationId xmlns:a16="http://schemas.microsoft.com/office/drawing/2014/main" id="{66CB0A33-8B81-4E50-9BEA-FCE91FE50043}"/>
              </a:ext>
            </a:extLst>
          </p:cNvPr>
          <p:cNvPicPr>
            <a:picLocks noChangeAspect="1"/>
          </p:cNvPicPr>
          <p:nvPr/>
        </p:nvPicPr>
        <p:blipFill>
          <a:blip r:embed="rId3"/>
          <a:stretch>
            <a:fillRect/>
          </a:stretch>
        </p:blipFill>
        <p:spPr>
          <a:xfrm>
            <a:off x="321578" y="1335505"/>
            <a:ext cx="12312132" cy="4463716"/>
          </a:xfrm>
          <a:prstGeom prst="rect">
            <a:avLst/>
          </a:prstGeom>
        </p:spPr>
      </p:pic>
    </p:spTree>
    <p:extLst>
      <p:ext uri="{BB962C8B-B14F-4D97-AF65-F5344CB8AC3E}">
        <p14:creationId xmlns:p14="http://schemas.microsoft.com/office/powerpoint/2010/main" val="10057077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244578-4EB7-4F1E-8E55-DF375F9415DC}"/>
              </a:ext>
            </a:extLst>
          </p:cNvPr>
          <p:cNvSpPr>
            <a:spLocks noGrp="1"/>
          </p:cNvSpPr>
          <p:nvPr>
            <p:ph type="title"/>
          </p:nvPr>
        </p:nvSpPr>
        <p:spPr/>
        <p:txBody>
          <a:bodyPr/>
          <a:lstStyle/>
          <a:p>
            <a:r>
              <a:rPr lang="en-US" dirty="0"/>
              <a:t>Part 5 – Risk Identification</a:t>
            </a:r>
          </a:p>
        </p:txBody>
      </p:sp>
      <p:pic>
        <p:nvPicPr>
          <p:cNvPr id="4" name="Content Placeholder 3" descr="SPECTRIM screen shot of part 5 of PCLS Project Questionnaire.">
            <a:extLst>
              <a:ext uri="{FF2B5EF4-FFF2-40B4-BE49-F238E27FC236}">
                <a16:creationId xmlns:a16="http://schemas.microsoft.com/office/drawing/2014/main" id="{B2551A0F-2FB9-49AC-B3BE-2C644CE19938}"/>
              </a:ext>
            </a:extLst>
          </p:cNvPr>
          <p:cNvPicPr>
            <a:picLocks noGrp="1" noChangeAspect="1"/>
          </p:cNvPicPr>
          <p:nvPr>
            <p:ph idx="1"/>
          </p:nvPr>
        </p:nvPicPr>
        <p:blipFill>
          <a:blip r:embed="rId3"/>
          <a:stretch>
            <a:fillRect/>
          </a:stretch>
        </p:blipFill>
        <p:spPr>
          <a:xfrm>
            <a:off x="218924" y="2791327"/>
            <a:ext cx="11370730" cy="2081462"/>
          </a:xfrm>
          <a:prstGeom prst="rect">
            <a:avLst/>
          </a:prstGeom>
        </p:spPr>
      </p:pic>
    </p:spTree>
    <p:extLst>
      <p:ext uri="{BB962C8B-B14F-4D97-AF65-F5344CB8AC3E}">
        <p14:creationId xmlns:p14="http://schemas.microsoft.com/office/powerpoint/2010/main" val="620777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B8A9ED-0F93-4E4C-B0F4-28F57242E6CC}"/>
              </a:ext>
            </a:extLst>
          </p:cNvPr>
          <p:cNvSpPr>
            <a:spLocks noGrp="1"/>
          </p:cNvSpPr>
          <p:nvPr>
            <p:ph type="title"/>
          </p:nvPr>
        </p:nvSpPr>
        <p:spPr/>
        <p:txBody>
          <a:bodyPr/>
          <a:lstStyle/>
          <a:p>
            <a:r>
              <a:rPr lang="en-US" dirty="0"/>
              <a:t>Part 6 – Probability Determination</a:t>
            </a:r>
          </a:p>
        </p:txBody>
      </p:sp>
      <p:sp>
        <p:nvSpPr>
          <p:cNvPr id="3" name="Content Placeholder 2">
            <a:extLst>
              <a:ext uri="{FF2B5EF4-FFF2-40B4-BE49-F238E27FC236}">
                <a16:creationId xmlns:a16="http://schemas.microsoft.com/office/drawing/2014/main" id="{FC43F1A6-665F-4D8A-ACE3-193E6C6FEE49}"/>
              </a:ext>
            </a:extLst>
          </p:cNvPr>
          <p:cNvSpPr>
            <a:spLocks noGrp="1"/>
          </p:cNvSpPr>
          <p:nvPr>
            <p:ph idx="1"/>
          </p:nvPr>
        </p:nvSpPr>
        <p:spPr/>
        <p:txBody>
          <a:bodyPr>
            <a:normAutofit/>
          </a:bodyPr>
          <a:lstStyle/>
          <a:p>
            <a:r>
              <a:rPr lang="en-US" i="1" dirty="0"/>
              <a:t>Probability is the likelihood or frequency that harm will come to the agency or the state as a result of this weakness or exposure. This can be determined by understanding how easily this weakness can be exploited, what incentive someone might have to gain access or cause damage to the agency or state’s information assets, and the safeguards currently in place to protect the assets.</a:t>
            </a:r>
          </a:p>
          <a:p>
            <a:endParaRPr lang="en-US" dirty="0"/>
          </a:p>
          <a:p>
            <a:r>
              <a:rPr lang="en-US" dirty="0"/>
              <a:t> Probability is ranked on a scale of 1 (rare) to 5 (almost certain). </a:t>
            </a:r>
          </a:p>
        </p:txBody>
      </p:sp>
    </p:spTree>
    <p:extLst>
      <p:ext uri="{BB962C8B-B14F-4D97-AF65-F5344CB8AC3E}">
        <p14:creationId xmlns:p14="http://schemas.microsoft.com/office/powerpoint/2010/main" val="18050807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189CC4-02F1-4102-81B1-5822EFD6D90E}"/>
              </a:ext>
            </a:extLst>
          </p:cNvPr>
          <p:cNvSpPr>
            <a:spLocks noGrp="1"/>
          </p:cNvSpPr>
          <p:nvPr>
            <p:ph type="title"/>
          </p:nvPr>
        </p:nvSpPr>
        <p:spPr/>
        <p:txBody>
          <a:bodyPr/>
          <a:lstStyle/>
          <a:p>
            <a:r>
              <a:rPr lang="en-US" dirty="0"/>
              <a:t>Welcome</a:t>
            </a:r>
          </a:p>
        </p:txBody>
      </p:sp>
      <p:sp>
        <p:nvSpPr>
          <p:cNvPr id="3" name="Content Placeholder 2">
            <a:extLst>
              <a:ext uri="{FF2B5EF4-FFF2-40B4-BE49-F238E27FC236}">
                <a16:creationId xmlns:a16="http://schemas.microsoft.com/office/drawing/2014/main" id="{73559619-3C8A-4064-8A4C-693D298563D2}"/>
              </a:ext>
            </a:extLst>
          </p:cNvPr>
          <p:cNvSpPr>
            <a:spLocks noGrp="1"/>
          </p:cNvSpPr>
          <p:nvPr>
            <p:ph idx="1"/>
          </p:nvPr>
        </p:nvSpPr>
        <p:spPr/>
        <p:txBody>
          <a:bodyPr/>
          <a:lstStyle/>
          <a:p>
            <a:r>
              <a:rPr lang="en-US" dirty="0"/>
              <a:t>Key questions into the question pane at any time. </a:t>
            </a:r>
          </a:p>
          <a:p>
            <a:endParaRPr lang="en-US" dirty="0"/>
          </a:p>
          <a:p>
            <a:r>
              <a:rPr lang="en-US" dirty="0"/>
              <a:t>CPE form in handouts section. </a:t>
            </a:r>
          </a:p>
          <a:p>
            <a:endParaRPr lang="en-US" dirty="0"/>
          </a:p>
          <a:p>
            <a:r>
              <a:rPr lang="en-US" dirty="0"/>
              <a:t>Webinar slides and recording will be posted on the </a:t>
            </a:r>
            <a:r>
              <a:rPr lang="en-US" dirty="0">
                <a:hlinkClick r:id="rId3"/>
              </a:rPr>
              <a:t>DIR website</a:t>
            </a:r>
            <a:r>
              <a:rPr lang="en-US" dirty="0"/>
              <a:t>.</a:t>
            </a:r>
          </a:p>
          <a:p>
            <a:endParaRPr lang="en-US" dirty="0"/>
          </a:p>
          <a:p>
            <a:endParaRPr lang="en-US" dirty="0"/>
          </a:p>
        </p:txBody>
      </p:sp>
    </p:spTree>
    <p:extLst>
      <p:ext uri="{BB962C8B-B14F-4D97-AF65-F5344CB8AC3E}">
        <p14:creationId xmlns:p14="http://schemas.microsoft.com/office/powerpoint/2010/main" val="7128205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507881-0168-4C17-982A-70B9455F4E35}"/>
              </a:ext>
            </a:extLst>
          </p:cNvPr>
          <p:cNvSpPr>
            <a:spLocks noGrp="1"/>
          </p:cNvSpPr>
          <p:nvPr>
            <p:ph type="title"/>
          </p:nvPr>
        </p:nvSpPr>
        <p:spPr/>
        <p:txBody>
          <a:bodyPr/>
          <a:lstStyle/>
          <a:p>
            <a:r>
              <a:rPr lang="en-US" dirty="0"/>
              <a:t>Part 7 – Impact Determination</a:t>
            </a:r>
          </a:p>
        </p:txBody>
      </p:sp>
      <p:sp>
        <p:nvSpPr>
          <p:cNvPr id="3" name="Content Placeholder 2">
            <a:extLst>
              <a:ext uri="{FF2B5EF4-FFF2-40B4-BE49-F238E27FC236}">
                <a16:creationId xmlns:a16="http://schemas.microsoft.com/office/drawing/2014/main" id="{2FA8BEBE-4F7D-462C-AA69-4BAFCF303F34}"/>
              </a:ext>
            </a:extLst>
          </p:cNvPr>
          <p:cNvSpPr>
            <a:spLocks noGrp="1"/>
          </p:cNvSpPr>
          <p:nvPr>
            <p:ph idx="1"/>
          </p:nvPr>
        </p:nvSpPr>
        <p:spPr/>
        <p:txBody>
          <a:bodyPr/>
          <a:lstStyle/>
          <a:p>
            <a:r>
              <a:rPr lang="en-US" i="1" dirty="0"/>
              <a:t>Impact can be determined based on the costs to the agency or the state, both tangible (e.g., human safety or monetary losses) and intangible (e.g., damage to reputation, brand name or trust).</a:t>
            </a:r>
          </a:p>
          <a:p>
            <a:endParaRPr lang="en-US" dirty="0"/>
          </a:p>
          <a:p>
            <a:endParaRPr lang="en-US" dirty="0"/>
          </a:p>
          <a:p>
            <a:r>
              <a:rPr lang="en-US" dirty="0"/>
              <a:t> Impact is determined on a scale of 1 (negligible) to 5 (material). </a:t>
            </a:r>
          </a:p>
        </p:txBody>
      </p:sp>
    </p:spTree>
    <p:extLst>
      <p:ext uri="{BB962C8B-B14F-4D97-AF65-F5344CB8AC3E}">
        <p14:creationId xmlns:p14="http://schemas.microsoft.com/office/powerpoint/2010/main" val="34348088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4ADF80-DE1A-435B-B194-8E8F7B95911A}"/>
              </a:ext>
            </a:extLst>
          </p:cNvPr>
          <p:cNvSpPr>
            <a:spLocks noGrp="1"/>
          </p:cNvSpPr>
          <p:nvPr>
            <p:ph type="title"/>
          </p:nvPr>
        </p:nvSpPr>
        <p:spPr/>
        <p:txBody>
          <a:bodyPr>
            <a:normAutofit/>
          </a:bodyPr>
          <a:lstStyle/>
          <a:p>
            <a:r>
              <a:rPr lang="en-US" dirty="0"/>
              <a:t>Overall Risk Score</a:t>
            </a:r>
          </a:p>
        </p:txBody>
      </p:sp>
      <p:pic>
        <p:nvPicPr>
          <p:cNvPr id="4" name="Content Placeholder 14" descr="Risk assessment matrix. y axis is probability, x axis is impact, scale of 1 to 5 for each. 5 by 5 being the most risk. ">
            <a:extLst>
              <a:ext uri="{FF2B5EF4-FFF2-40B4-BE49-F238E27FC236}">
                <a16:creationId xmlns:a16="http://schemas.microsoft.com/office/drawing/2014/main" id="{46554725-6626-4B4D-959E-88FDDCE90E64}"/>
              </a:ext>
            </a:extLst>
          </p:cNvPr>
          <p:cNvPicPr>
            <a:picLocks noChangeAspect="1"/>
          </p:cNvPicPr>
          <p:nvPr/>
        </p:nvPicPr>
        <p:blipFill>
          <a:blip r:embed="rId3"/>
          <a:stretch>
            <a:fillRect/>
          </a:stretch>
        </p:blipFill>
        <p:spPr>
          <a:xfrm>
            <a:off x="1132946" y="1523999"/>
            <a:ext cx="9956377" cy="4910667"/>
          </a:xfrm>
          <a:prstGeom prst="rect">
            <a:avLst/>
          </a:prstGeom>
        </p:spPr>
      </p:pic>
    </p:spTree>
    <p:extLst>
      <p:ext uri="{BB962C8B-B14F-4D97-AF65-F5344CB8AC3E}">
        <p14:creationId xmlns:p14="http://schemas.microsoft.com/office/powerpoint/2010/main" val="38071542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3259CF-535B-483C-8D26-EE748DBDF336}"/>
              </a:ext>
            </a:extLst>
          </p:cNvPr>
          <p:cNvSpPr>
            <a:spLocks noGrp="1"/>
          </p:cNvSpPr>
          <p:nvPr>
            <p:ph type="title"/>
          </p:nvPr>
        </p:nvSpPr>
        <p:spPr/>
        <p:txBody>
          <a:bodyPr/>
          <a:lstStyle/>
          <a:p>
            <a:r>
              <a:rPr lang="en-US" dirty="0"/>
              <a:t>PCLS Project Questionnaire Submission</a:t>
            </a:r>
          </a:p>
        </p:txBody>
      </p:sp>
      <p:sp>
        <p:nvSpPr>
          <p:cNvPr id="3" name="Text Placeholder 2">
            <a:extLst>
              <a:ext uri="{FF2B5EF4-FFF2-40B4-BE49-F238E27FC236}">
                <a16:creationId xmlns:a16="http://schemas.microsoft.com/office/drawing/2014/main" id="{6DEACC5D-1907-4F76-9E97-F6446E5FFD49}"/>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5808123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8428AD-DD48-4269-89A6-065F0A4659C0}"/>
              </a:ext>
            </a:extLst>
          </p:cNvPr>
          <p:cNvSpPr>
            <a:spLocks noGrp="1"/>
          </p:cNvSpPr>
          <p:nvPr>
            <p:ph type="title"/>
          </p:nvPr>
        </p:nvSpPr>
        <p:spPr/>
        <p:txBody>
          <a:bodyPr/>
          <a:lstStyle/>
          <a:p>
            <a:r>
              <a:rPr lang="en-US" dirty="0"/>
              <a:t>ABEST-SPECTRIM Link</a:t>
            </a:r>
          </a:p>
        </p:txBody>
      </p:sp>
      <p:sp>
        <p:nvSpPr>
          <p:cNvPr id="3" name="Content Placeholder 2">
            <a:extLst>
              <a:ext uri="{FF2B5EF4-FFF2-40B4-BE49-F238E27FC236}">
                <a16:creationId xmlns:a16="http://schemas.microsoft.com/office/drawing/2014/main" id="{F8AD3198-9C2B-4083-A292-30C7F8FC9F6D}"/>
              </a:ext>
            </a:extLst>
          </p:cNvPr>
          <p:cNvSpPr>
            <a:spLocks noGrp="1"/>
          </p:cNvSpPr>
          <p:nvPr>
            <p:ph idx="1"/>
          </p:nvPr>
        </p:nvSpPr>
        <p:spPr/>
        <p:txBody>
          <a:bodyPr>
            <a:normAutofit/>
          </a:bodyPr>
          <a:lstStyle/>
          <a:p>
            <a:r>
              <a:rPr lang="en-US" sz="2100" dirty="0"/>
              <a:t>To appropriately track PCLS questionnaires with Legislative Appropriations Requests agencies will need to input the full PCLS Tracking Key ID (e.g. PCLS_86R_0_275653) associated with a funding request when submitting an LAR in: </a:t>
            </a:r>
          </a:p>
          <a:p>
            <a:pPr lvl="1"/>
            <a:r>
              <a:rPr lang="en-US" sz="2100" dirty="0"/>
              <a:t>4.A. Exceptional Item Request Schedule and </a:t>
            </a:r>
          </a:p>
          <a:p>
            <a:pPr lvl="1"/>
            <a:r>
              <a:rPr lang="en-US" sz="2100" dirty="0"/>
              <a:t>5.B. Capital Budget Project Information.</a:t>
            </a:r>
          </a:p>
          <a:p>
            <a:endParaRPr lang="en-US" sz="2400" dirty="0"/>
          </a:p>
          <a:p>
            <a:endParaRPr lang="en-US" sz="2400" dirty="0"/>
          </a:p>
          <a:p>
            <a:endParaRPr lang="en-US" sz="2400" dirty="0"/>
          </a:p>
          <a:p>
            <a:endParaRPr lang="en-US" sz="2400" dirty="0"/>
          </a:p>
        </p:txBody>
      </p:sp>
      <p:pic>
        <p:nvPicPr>
          <p:cNvPr id="5" name="Picture 4" descr="Screen shot of PCLS tracking key placement within the spectrim portal. ">
            <a:extLst>
              <a:ext uri="{FF2B5EF4-FFF2-40B4-BE49-F238E27FC236}">
                <a16:creationId xmlns:a16="http://schemas.microsoft.com/office/drawing/2014/main" id="{E9E70D26-52F5-4E9E-A568-F7F54F8F6596}"/>
              </a:ext>
            </a:extLst>
          </p:cNvPr>
          <p:cNvPicPr>
            <a:picLocks noChangeAspect="1"/>
          </p:cNvPicPr>
          <p:nvPr/>
        </p:nvPicPr>
        <p:blipFill>
          <a:blip r:embed="rId3"/>
          <a:stretch>
            <a:fillRect/>
          </a:stretch>
        </p:blipFill>
        <p:spPr>
          <a:xfrm>
            <a:off x="1340303" y="3429000"/>
            <a:ext cx="9511393" cy="3286295"/>
          </a:xfrm>
          <a:prstGeom prst="rect">
            <a:avLst/>
          </a:prstGeom>
        </p:spPr>
      </p:pic>
    </p:spTree>
    <p:extLst>
      <p:ext uri="{BB962C8B-B14F-4D97-AF65-F5344CB8AC3E}">
        <p14:creationId xmlns:p14="http://schemas.microsoft.com/office/powerpoint/2010/main" val="26526199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Content Placeholder 6" descr="Flow chart overview for PCLS submission process. ">
            <a:extLst>
              <a:ext uri="{FF2B5EF4-FFF2-40B4-BE49-F238E27FC236}">
                <a16:creationId xmlns:a16="http://schemas.microsoft.com/office/drawing/2014/main" id="{CD15DE66-5E0E-41CC-BD84-E053E76E76D8}"/>
              </a:ext>
            </a:extLst>
          </p:cNvPr>
          <p:cNvPicPr>
            <a:picLocks noGrp="1" noChangeAspect="1"/>
          </p:cNvPicPr>
          <p:nvPr>
            <p:ph idx="4294967295"/>
          </p:nvPr>
        </p:nvPicPr>
        <p:blipFill>
          <a:blip r:embed="rId3"/>
          <a:stretch>
            <a:fillRect/>
          </a:stretch>
        </p:blipFill>
        <p:spPr>
          <a:xfrm>
            <a:off x="1141331" y="39029"/>
            <a:ext cx="10320345" cy="6779941"/>
          </a:xfrm>
        </p:spPr>
      </p:pic>
    </p:spTree>
    <p:extLst>
      <p:ext uri="{BB962C8B-B14F-4D97-AF65-F5344CB8AC3E}">
        <p14:creationId xmlns:p14="http://schemas.microsoft.com/office/powerpoint/2010/main" val="30481398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C670FB-8623-4FB7-9EA4-9EAB172F3E6E}"/>
              </a:ext>
            </a:extLst>
          </p:cNvPr>
          <p:cNvSpPr>
            <a:spLocks noGrp="1"/>
          </p:cNvSpPr>
          <p:nvPr>
            <p:ph type="title"/>
          </p:nvPr>
        </p:nvSpPr>
        <p:spPr/>
        <p:txBody>
          <a:bodyPr/>
          <a:lstStyle/>
          <a:p>
            <a:r>
              <a:rPr lang="en-US" dirty="0"/>
              <a:t>Poll #2	</a:t>
            </a:r>
          </a:p>
        </p:txBody>
      </p:sp>
      <p:sp>
        <p:nvSpPr>
          <p:cNvPr id="3" name="Content Placeholder 2">
            <a:extLst>
              <a:ext uri="{FF2B5EF4-FFF2-40B4-BE49-F238E27FC236}">
                <a16:creationId xmlns:a16="http://schemas.microsoft.com/office/drawing/2014/main" id="{1CCF61BD-8AA8-4784-BB13-A9AAF1A3793B}"/>
              </a:ext>
            </a:extLst>
          </p:cNvPr>
          <p:cNvSpPr>
            <a:spLocks noGrp="1"/>
          </p:cNvSpPr>
          <p:nvPr>
            <p:ph idx="1"/>
          </p:nvPr>
        </p:nvSpPr>
        <p:spPr/>
        <p:txBody>
          <a:bodyPr/>
          <a:lstStyle/>
          <a:p>
            <a:endParaRPr lang="en-US" dirty="0"/>
          </a:p>
          <a:p>
            <a:endParaRPr lang="en-US" dirty="0"/>
          </a:p>
          <a:p>
            <a:endParaRPr lang="en-US" dirty="0"/>
          </a:p>
          <a:p>
            <a:r>
              <a:rPr lang="en-US" dirty="0"/>
              <a:t>How many legacy modernization related projects does your agency intend to pursue over the next biennium?</a:t>
            </a:r>
          </a:p>
        </p:txBody>
      </p:sp>
    </p:spTree>
    <p:extLst>
      <p:ext uri="{BB962C8B-B14F-4D97-AF65-F5344CB8AC3E}">
        <p14:creationId xmlns:p14="http://schemas.microsoft.com/office/powerpoint/2010/main" val="38756752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D608AC-ECF0-4EE8-9283-ACE4525FBED3}"/>
              </a:ext>
            </a:extLst>
          </p:cNvPr>
          <p:cNvSpPr>
            <a:spLocks noGrp="1"/>
          </p:cNvSpPr>
          <p:nvPr>
            <p:ph type="title"/>
          </p:nvPr>
        </p:nvSpPr>
        <p:spPr/>
        <p:txBody>
          <a:bodyPr/>
          <a:lstStyle/>
          <a:p>
            <a:r>
              <a:rPr lang="en-US" dirty="0"/>
              <a:t>SPECTRIM Demo</a:t>
            </a:r>
          </a:p>
        </p:txBody>
      </p:sp>
      <p:sp>
        <p:nvSpPr>
          <p:cNvPr id="3" name="Text Placeholder 2">
            <a:extLst>
              <a:ext uri="{FF2B5EF4-FFF2-40B4-BE49-F238E27FC236}">
                <a16:creationId xmlns:a16="http://schemas.microsoft.com/office/drawing/2014/main" id="{55FFA525-E7A9-432F-BB78-BCB61E43BC7B}"/>
              </a:ext>
            </a:extLst>
          </p:cNvPr>
          <p:cNvSpPr>
            <a:spLocks noGrp="1"/>
          </p:cNvSpPr>
          <p:nvPr>
            <p:ph type="body" idx="1"/>
          </p:nvPr>
        </p:nvSpPr>
        <p:spPr/>
        <p:txBody>
          <a:bodyPr/>
          <a:lstStyle/>
          <a:p>
            <a:r>
              <a:rPr lang="en-US" dirty="0"/>
              <a:t>PCLS Questionnaires</a:t>
            </a:r>
          </a:p>
        </p:txBody>
      </p:sp>
    </p:spTree>
    <p:extLst>
      <p:ext uri="{BB962C8B-B14F-4D97-AF65-F5344CB8AC3E}">
        <p14:creationId xmlns:p14="http://schemas.microsoft.com/office/powerpoint/2010/main" val="33031185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2C86A4-77DB-45B6-BB6A-254361DC928C}"/>
              </a:ext>
            </a:extLst>
          </p:cNvPr>
          <p:cNvSpPr>
            <a:spLocks noGrp="1"/>
          </p:cNvSpPr>
          <p:nvPr>
            <p:ph type="title"/>
          </p:nvPr>
        </p:nvSpPr>
        <p:spPr/>
        <p:txBody>
          <a:bodyPr/>
          <a:lstStyle/>
          <a:p>
            <a:r>
              <a:rPr lang="en-US" dirty="0"/>
              <a:t>SPECTRIM Demonstration</a:t>
            </a:r>
          </a:p>
        </p:txBody>
      </p:sp>
      <p:sp>
        <p:nvSpPr>
          <p:cNvPr id="3" name="Content Placeholder 2">
            <a:extLst>
              <a:ext uri="{FF2B5EF4-FFF2-40B4-BE49-F238E27FC236}">
                <a16:creationId xmlns:a16="http://schemas.microsoft.com/office/drawing/2014/main" id="{39A610BD-137A-4D5E-82F2-88F4FAD65BD7}"/>
              </a:ext>
            </a:extLst>
          </p:cNvPr>
          <p:cNvSpPr>
            <a:spLocks noGrp="1"/>
          </p:cNvSpPr>
          <p:nvPr>
            <p:ph idx="1"/>
          </p:nvPr>
        </p:nvSpPr>
        <p:spPr/>
        <p:txBody>
          <a:bodyPr>
            <a:normAutofit/>
          </a:bodyPr>
          <a:lstStyle/>
          <a:p>
            <a:r>
              <a:rPr lang="en-US" dirty="0"/>
              <a:t>Logging in</a:t>
            </a:r>
          </a:p>
          <a:p>
            <a:r>
              <a:rPr lang="en-US" dirty="0"/>
              <a:t>Navigating SPECTRIM</a:t>
            </a:r>
          </a:p>
          <a:p>
            <a:r>
              <a:rPr lang="en-US" dirty="0"/>
              <a:t>Viewing prior PCLS questionnaires</a:t>
            </a:r>
          </a:p>
          <a:p>
            <a:r>
              <a:rPr lang="en-US" dirty="0"/>
              <a:t>Creating a new PCLS questionnaire</a:t>
            </a:r>
          </a:p>
          <a:p>
            <a:r>
              <a:rPr lang="en-US" dirty="0"/>
              <a:t>Assigning reviewers</a:t>
            </a:r>
          </a:p>
          <a:p>
            <a:r>
              <a:rPr lang="en-US" dirty="0"/>
              <a:t>Open a support ticket</a:t>
            </a:r>
          </a:p>
          <a:p>
            <a:r>
              <a:rPr lang="en-US" dirty="0"/>
              <a:t>Adding comments</a:t>
            </a:r>
          </a:p>
          <a:p>
            <a:r>
              <a:rPr lang="en-US" dirty="0"/>
              <a:t>Submitting to LBB (With LAR)</a:t>
            </a:r>
          </a:p>
          <a:p>
            <a:r>
              <a:rPr lang="en-US" dirty="0"/>
              <a:t>Exporting</a:t>
            </a:r>
          </a:p>
          <a:p>
            <a:endParaRPr lang="en-US" dirty="0"/>
          </a:p>
        </p:txBody>
      </p:sp>
    </p:spTree>
    <p:extLst>
      <p:ext uri="{BB962C8B-B14F-4D97-AF65-F5344CB8AC3E}">
        <p14:creationId xmlns:p14="http://schemas.microsoft.com/office/powerpoint/2010/main" val="21434268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B290FA-1FF8-4ECD-AAB5-B77613AE2994}"/>
              </a:ext>
            </a:extLst>
          </p:cNvPr>
          <p:cNvSpPr>
            <a:spLocks noGrp="1"/>
          </p:cNvSpPr>
          <p:nvPr>
            <p:ph type="title"/>
          </p:nvPr>
        </p:nvSpPr>
        <p:spPr/>
        <p:txBody>
          <a:bodyPr/>
          <a:lstStyle/>
          <a:p>
            <a:r>
              <a:rPr lang="en-US" dirty="0"/>
              <a:t>SPECTRIM Tips</a:t>
            </a:r>
          </a:p>
        </p:txBody>
      </p:sp>
      <p:sp>
        <p:nvSpPr>
          <p:cNvPr id="3" name="Content Placeholder 2">
            <a:extLst>
              <a:ext uri="{FF2B5EF4-FFF2-40B4-BE49-F238E27FC236}">
                <a16:creationId xmlns:a16="http://schemas.microsoft.com/office/drawing/2014/main" id="{57C52FB7-F000-4896-B128-EABD6E955E08}"/>
              </a:ext>
            </a:extLst>
          </p:cNvPr>
          <p:cNvSpPr>
            <a:spLocks noGrp="1"/>
          </p:cNvSpPr>
          <p:nvPr>
            <p:ph idx="1"/>
          </p:nvPr>
        </p:nvSpPr>
        <p:spPr>
          <a:xfrm>
            <a:off x="838200" y="1556951"/>
            <a:ext cx="10744200" cy="5063982"/>
          </a:xfrm>
        </p:spPr>
        <p:txBody>
          <a:bodyPr>
            <a:normAutofit/>
          </a:bodyPr>
          <a:lstStyle/>
          <a:p>
            <a:r>
              <a:rPr lang="en-US" dirty="0"/>
              <a:t>Recommended to use Internet Explorer</a:t>
            </a:r>
          </a:p>
          <a:p>
            <a:r>
              <a:rPr lang="en-US" dirty="0"/>
              <a:t>When in a questionnaire, users will need to select “edit” in the upper-left hand corner to make changes. </a:t>
            </a:r>
          </a:p>
          <a:p>
            <a:r>
              <a:rPr lang="en-US" b="1" dirty="0"/>
              <a:t>Do NOT </a:t>
            </a:r>
            <a:r>
              <a:rPr lang="en-US" dirty="0"/>
              <a:t>use the browsers “back” button.  If you want to go back a page, make sure to save and use the “x” circle icon in the top-right corner.  </a:t>
            </a:r>
          </a:p>
          <a:p>
            <a:r>
              <a:rPr lang="en-US" dirty="0"/>
              <a:t>The password self-service reset functionality will not work if your account is inactive.  If you have difficulty logging in, please email </a:t>
            </a:r>
            <a:r>
              <a:rPr lang="en-US" dirty="0">
                <a:hlinkClick r:id="rId3"/>
              </a:rPr>
              <a:t>GRC@dir.texas.gov</a:t>
            </a:r>
            <a:r>
              <a:rPr lang="en-US" dirty="0"/>
              <a:t>.  </a:t>
            </a:r>
          </a:p>
          <a:p>
            <a:endParaRPr lang="en-US" dirty="0"/>
          </a:p>
        </p:txBody>
      </p:sp>
    </p:spTree>
    <p:extLst>
      <p:ext uri="{BB962C8B-B14F-4D97-AF65-F5344CB8AC3E}">
        <p14:creationId xmlns:p14="http://schemas.microsoft.com/office/powerpoint/2010/main" val="2056757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9FA79A-8234-4EB0-B550-4DD7BD8462D9}"/>
              </a:ext>
            </a:extLst>
          </p:cNvPr>
          <p:cNvSpPr>
            <a:spLocks noGrp="1"/>
          </p:cNvSpPr>
          <p:nvPr>
            <p:ph type="title"/>
          </p:nvPr>
        </p:nvSpPr>
        <p:spPr/>
        <p:txBody>
          <a:bodyPr/>
          <a:lstStyle/>
          <a:p>
            <a:r>
              <a:rPr lang="en-US" dirty="0"/>
              <a:t>SPECTRIM Tips (cont.)</a:t>
            </a:r>
          </a:p>
        </p:txBody>
      </p:sp>
      <p:sp>
        <p:nvSpPr>
          <p:cNvPr id="3" name="Content Placeholder 2">
            <a:extLst>
              <a:ext uri="{FF2B5EF4-FFF2-40B4-BE49-F238E27FC236}">
                <a16:creationId xmlns:a16="http://schemas.microsoft.com/office/drawing/2014/main" id="{DFB4B6EA-A79A-419A-A0F4-62DABF0E4A64}"/>
              </a:ext>
            </a:extLst>
          </p:cNvPr>
          <p:cNvSpPr>
            <a:spLocks noGrp="1"/>
          </p:cNvSpPr>
          <p:nvPr>
            <p:ph idx="1"/>
          </p:nvPr>
        </p:nvSpPr>
        <p:spPr/>
        <p:txBody>
          <a:bodyPr/>
          <a:lstStyle/>
          <a:p>
            <a:r>
              <a:rPr lang="en-US" dirty="0"/>
              <a:t>You can open support requests in the portal if logged in, which are responded to quickly. </a:t>
            </a:r>
          </a:p>
          <a:p>
            <a:r>
              <a:rPr lang="en-US" dirty="0"/>
              <a:t>Save often!</a:t>
            </a:r>
          </a:p>
          <a:p>
            <a:r>
              <a:rPr lang="en-US" dirty="0"/>
              <a:t>If you don’t find a user in a values list (e.g. delegate field), chances are they don’t have credentials, or the appropriate user rights. Email </a:t>
            </a:r>
            <a:r>
              <a:rPr lang="en-US" dirty="0">
                <a:hlinkClick r:id="rId3"/>
              </a:rPr>
              <a:t>grc@dir.texas.gov</a:t>
            </a:r>
            <a:r>
              <a:rPr lang="en-US" dirty="0"/>
              <a:t> to request the user obtain access.</a:t>
            </a:r>
          </a:p>
          <a:p>
            <a:r>
              <a:rPr lang="en-US" dirty="0"/>
              <a:t>Control + click hyperlinks (open in a new window). </a:t>
            </a:r>
          </a:p>
          <a:p>
            <a:r>
              <a:rPr lang="en-US" dirty="0"/>
              <a:t>Save before you get up from your computer (inactivity times out session). </a:t>
            </a:r>
          </a:p>
          <a:p>
            <a:endParaRPr lang="en-US" dirty="0"/>
          </a:p>
        </p:txBody>
      </p:sp>
    </p:spTree>
    <p:extLst>
      <p:ext uri="{BB962C8B-B14F-4D97-AF65-F5344CB8AC3E}">
        <p14:creationId xmlns:p14="http://schemas.microsoft.com/office/powerpoint/2010/main" val="15747197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C8B8D8-6023-46ED-835E-229E0FB6C09F}"/>
              </a:ext>
            </a:extLst>
          </p:cNvPr>
          <p:cNvSpPr>
            <a:spLocks noGrp="1"/>
          </p:cNvSpPr>
          <p:nvPr>
            <p:ph type="title"/>
          </p:nvPr>
        </p:nvSpPr>
        <p:spPr/>
        <p:txBody>
          <a:bodyPr/>
          <a:lstStyle/>
          <a:p>
            <a:r>
              <a:rPr lang="en-US" dirty="0"/>
              <a:t>DIR Staff</a:t>
            </a:r>
          </a:p>
        </p:txBody>
      </p:sp>
      <p:graphicFrame>
        <p:nvGraphicFramePr>
          <p:cNvPr id="4" name="Table 3" descr="Deborah Hujar- Director of Planning and Policy&#10;Joy Hall Bryant- IRM Liaison&#10;Endi Ollis- SSP Team Lead&#10;Matt Kelly- Technology Policy Analyst&#10;Dominick Namis- Policy Team Intern&#10;">
            <a:extLst>
              <a:ext uri="{FF2B5EF4-FFF2-40B4-BE49-F238E27FC236}">
                <a16:creationId xmlns:a16="http://schemas.microsoft.com/office/drawing/2014/main" id="{EC4806DD-79C6-424C-A247-E4DA5E8566B7}"/>
              </a:ext>
            </a:extLst>
          </p:cNvPr>
          <p:cNvGraphicFramePr>
            <a:graphicFrameLocks noGrp="1"/>
          </p:cNvGraphicFramePr>
          <p:nvPr>
            <p:extLst>
              <p:ext uri="{D42A27DB-BD31-4B8C-83A1-F6EECF244321}">
                <p14:modId xmlns:p14="http://schemas.microsoft.com/office/powerpoint/2010/main" val="3491314303"/>
              </p:ext>
            </p:extLst>
          </p:nvPr>
        </p:nvGraphicFramePr>
        <p:xfrm>
          <a:off x="3015796" y="3751119"/>
          <a:ext cx="5962951" cy="1664346"/>
        </p:xfrm>
        <a:graphic>
          <a:graphicData uri="http://schemas.openxmlformats.org/drawingml/2006/table">
            <a:tbl>
              <a:tblPr firstRow="1" bandRow="1">
                <a:tableStyleId>{5C22544A-7EE6-4342-B048-85BDC9FD1C3A}</a:tableStyleId>
              </a:tblPr>
              <a:tblGrid>
                <a:gridCol w="1489595">
                  <a:extLst>
                    <a:ext uri="{9D8B030D-6E8A-4147-A177-3AD203B41FA5}">
                      <a16:colId xmlns:a16="http://schemas.microsoft.com/office/drawing/2014/main" val="2053582742"/>
                    </a:ext>
                  </a:extLst>
                </a:gridCol>
                <a:gridCol w="1489595">
                  <a:extLst>
                    <a:ext uri="{9D8B030D-6E8A-4147-A177-3AD203B41FA5}">
                      <a16:colId xmlns:a16="http://schemas.microsoft.com/office/drawing/2014/main" val="3186210553"/>
                    </a:ext>
                  </a:extLst>
                </a:gridCol>
                <a:gridCol w="1489595">
                  <a:extLst>
                    <a:ext uri="{9D8B030D-6E8A-4147-A177-3AD203B41FA5}">
                      <a16:colId xmlns:a16="http://schemas.microsoft.com/office/drawing/2014/main" val="1589928078"/>
                    </a:ext>
                  </a:extLst>
                </a:gridCol>
                <a:gridCol w="1494166">
                  <a:extLst>
                    <a:ext uri="{9D8B030D-6E8A-4147-A177-3AD203B41FA5}">
                      <a16:colId xmlns:a16="http://schemas.microsoft.com/office/drawing/2014/main" val="20001"/>
                    </a:ext>
                  </a:extLst>
                </a:gridCol>
              </a:tblGrid>
              <a:tr h="659759">
                <a:tc>
                  <a:txBody>
                    <a:bodyPr/>
                    <a:lstStyle/>
                    <a:p>
                      <a:pPr algn="ctr"/>
                      <a:r>
                        <a:rPr lang="en-US" sz="1200" b="1" dirty="0">
                          <a:solidFill>
                            <a:schemeClr val="tx1"/>
                          </a:solidFill>
                          <a:latin typeface="+mn-lt"/>
                        </a:rPr>
                        <a:t>Nancy </a:t>
                      </a:r>
                    </a:p>
                    <a:p>
                      <a:pPr algn="ctr"/>
                      <a:r>
                        <a:rPr lang="en-US" sz="1200" b="1" dirty="0">
                          <a:solidFill>
                            <a:schemeClr val="tx1"/>
                          </a:solidFill>
                          <a:latin typeface="+mn-lt"/>
                        </a:rPr>
                        <a:t>Rainosek</a:t>
                      </a:r>
                    </a:p>
                  </a:txBody>
                  <a:tcPr anchor="ctr">
                    <a:solidFill>
                      <a:schemeClr val="accent6">
                        <a:lumMod val="60000"/>
                        <a:lumOff val="40000"/>
                      </a:schemeClr>
                    </a:solidFill>
                  </a:tcPr>
                </a:tc>
                <a:tc>
                  <a:txBody>
                    <a:bodyPr/>
                    <a:lstStyle/>
                    <a:p>
                      <a:pPr algn="ctr"/>
                      <a:r>
                        <a:rPr lang="en-US" sz="1200" b="1" dirty="0">
                          <a:solidFill>
                            <a:schemeClr val="tx1"/>
                          </a:solidFill>
                          <a:latin typeface="+mn-lt"/>
                        </a:rPr>
                        <a:t>John </a:t>
                      </a:r>
                    </a:p>
                    <a:p>
                      <a:pPr algn="ctr"/>
                      <a:r>
                        <a:rPr lang="en-US" sz="1200" b="1" dirty="0">
                          <a:solidFill>
                            <a:schemeClr val="tx1"/>
                          </a:solidFill>
                          <a:latin typeface="+mn-lt"/>
                        </a:rPr>
                        <a:t>Hoffman</a:t>
                      </a:r>
                    </a:p>
                  </a:txBody>
                  <a:tcPr anchor="ctr">
                    <a:solidFill>
                      <a:schemeClr val="accent6">
                        <a:lumMod val="60000"/>
                        <a:lumOff val="40000"/>
                      </a:schemeClr>
                    </a:solidFill>
                  </a:tcPr>
                </a:tc>
                <a:tc>
                  <a:txBody>
                    <a:bodyPr/>
                    <a:lstStyle/>
                    <a:p>
                      <a:pPr algn="ctr"/>
                      <a:r>
                        <a:rPr lang="en-US" sz="1200" b="1" dirty="0">
                          <a:solidFill>
                            <a:schemeClr val="tx1"/>
                          </a:solidFill>
                          <a:latin typeface="+mn-lt"/>
                        </a:rPr>
                        <a:t>John </a:t>
                      </a:r>
                    </a:p>
                    <a:p>
                      <a:pPr algn="ctr"/>
                      <a:r>
                        <a:rPr lang="en-US" sz="1200" b="1" dirty="0">
                          <a:solidFill>
                            <a:schemeClr val="tx1"/>
                          </a:solidFill>
                          <a:latin typeface="+mn-lt"/>
                        </a:rPr>
                        <a:t>Van Hoorn</a:t>
                      </a:r>
                    </a:p>
                  </a:txBody>
                  <a:tcPr anchor="ctr">
                    <a:solidFill>
                      <a:schemeClr val="accent6">
                        <a:lumMod val="60000"/>
                        <a:lumOff val="4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normalizeH="0" baseline="0" dirty="0">
                          <a:ln>
                            <a:noFill/>
                          </a:ln>
                          <a:solidFill>
                            <a:schemeClr val="tx1"/>
                          </a:solidFill>
                          <a:effectLst/>
                          <a:latin typeface="+mn-lt"/>
                          <a:ea typeface="+mn-ea"/>
                          <a:cs typeface="+mn-cs"/>
                        </a:rPr>
                        <a:t>Matt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normalizeH="0" baseline="0" dirty="0">
                          <a:ln>
                            <a:noFill/>
                          </a:ln>
                          <a:solidFill>
                            <a:schemeClr val="tx1"/>
                          </a:solidFill>
                          <a:effectLst/>
                          <a:latin typeface="+mn-lt"/>
                          <a:ea typeface="+mn-ea"/>
                          <a:cs typeface="+mn-cs"/>
                        </a:rPr>
                        <a:t>Kelly</a:t>
                      </a:r>
                    </a:p>
                  </a:txBody>
                  <a:tcPr anchor="ctr">
                    <a:solidFill>
                      <a:schemeClr val="accent6">
                        <a:lumMod val="60000"/>
                        <a:lumOff val="40000"/>
                      </a:schemeClr>
                    </a:solidFill>
                  </a:tcPr>
                </a:tc>
                <a:extLst>
                  <a:ext uri="{0D108BD9-81ED-4DB2-BD59-A6C34878D82A}">
                    <a16:rowId xmlns:a16="http://schemas.microsoft.com/office/drawing/2014/main" val="10000"/>
                  </a:ext>
                </a:extLst>
              </a:tr>
              <a:tr h="1004587">
                <a:tc>
                  <a:txBody>
                    <a:bodyPr/>
                    <a:lstStyle/>
                    <a:p>
                      <a:pPr algn="ctr"/>
                      <a:r>
                        <a:rPr lang="en-US" sz="1200" dirty="0"/>
                        <a:t>Chief Information Security Officer</a:t>
                      </a:r>
                    </a:p>
                  </a:txBody>
                  <a:tcPr anchor="ctr"/>
                </a:tc>
                <a:tc>
                  <a:txBody>
                    <a:bodyPr/>
                    <a:lstStyle/>
                    <a:p>
                      <a:pPr algn="ctr"/>
                      <a:r>
                        <a:rPr lang="en-US" sz="1200" dirty="0"/>
                        <a:t>Chief Technology Officer</a:t>
                      </a:r>
                    </a:p>
                  </a:txBody>
                  <a:tcPr anchor="ctr"/>
                </a:tc>
                <a:tc>
                  <a:txBody>
                    <a:bodyPr/>
                    <a:lstStyle/>
                    <a:p>
                      <a:pPr algn="ctr"/>
                      <a:r>
                        <a:rPr lang="en-US" sz="1200" dirty="0"/>
                        <a:t>Director, Enterprise </a:t>
                      </a:r>
                    </a:p>
                    <a:p>
                      <a:pPr algn="ctr"/>
                      <a:r>
                        <a:rPr lang="en-US" sz="1200" dirty="0"/>
                        <a:t>Solution Services</a:t>
                      </a:r>
                    </a:p>
                  </a:txBody>
                  <a:tcPr anchor="ct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mn-lt"/>
                          <a:ea typeface="+mn-ea"/>
                          <a:cs typeface="+mn-cs"/>
                        </a:rPr>
                        <a:t>IT Security Analyst</a:t>
                      </a:r>
                    </a:p>
                  </a:txBody>
                  <a:tcPr anchor="ctr"/>
                </a:tc>
                <a:extLst>
                  <a:ext uri="{0D108BD9-81ED-4DB2-BD59-A6C34878D82A}">
                    <a16:rowId xmlns:a16="http://schemas.microsoft.com/office/drawing/2014/main" val="10001"/>
                  </a:ext>
                </a:extLst>
              </a:tr>
            </a:tbl>
          </a:graphicData>
        </a:graphic>
      </p:graphicFrame>
      <p:pic>
        <p:nvPicPr>
          <p:cNvPr id="5" name="Picture 4" descr="staff picture">
            <a:extLst>
              <a:ext uri="{FF2B5EF4-FFF2-40B4-BE49-F238E27FC236}">
                <a16:creationId xmlns:a16="http://schemas.microsoft.com/office/drawing/2014/main" id="{4B4C70C0-5ED3-42C8-9EA3-F8D1C315B01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5152"/>
          <a:stretch/>
        </p:blipFill>
        <p:spPr>
          <a:xfrm>
            <a:off x="6041911" y="2045035"/>
            <a:ext cx="1314265" cy="1664346"/>
          </a:xfrm>
          <a:prstGeom prst="rect">
            <a:avLst/>
          </a:prstGeom>
        </p:spPr>
      </p:pic>
      <p:pic>
        <p:nvPicPr>
          <p:cNvPr id="6" name="Matt Headshot" descr="staff picture">
            <a:extLst>
              <a:ext uri="{FF2B5EF4-FFF2-40B4-BE49-F238E27FC236}">
                <a16:creationId xmlns:a16="http://schemas.microsoft.com/office/drawing/2014/main" id="{3CE25E7B-E89B-40C0-9753-0A6CB3B69E6B}"/>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l="4055" t="3840" r="17569" b="20759"/>
          <a:stretch/>
        </p:blipFill>
        <p:spPr bwMode="auto">
          <a:xfrm>
            <a:off x="7499543" y="2045032"/>
            <a:ext cx="1383986" cy="1664346"/>
          </a:xfrm>
          <a:prstGeom prst="rect">
            <a:avLst/>
          </a:prstGeom>
          <a:ln>
            <a:noFill/>
          </a:ln>
          <a:extLst>
            <a:ext uri="{53640926-AAD7-44D8-BBD7-CCE9431645EC}">
              <a14:shadowObscured xmlns:a14="http://schemas.microsoft.com/office/drawing/2010/main"/>
            </a:ext>
          </a:extLst>
        </p:spPr>
      </p:pic>
      <p:pic>
        <p:nvPicPr>
          <p:cNvPr id="8" name="Picture 7" descr="staff picture">
            <a:extLst>
              <a:ext uri="{FF2B5EF4-FFF2-40B4-BE49-F238E27FC236}">
                <a16:creationId xmlns:a16="http://schemas.microsoft.com/office/drawing/2014/main" id="{66BE16DD-F4F4-4B36-903B-C6957919D6E4}"/>
              </a:ext>
            </a:extLst>
          </p:cNvPr>
          <p:cNvPicPr>
            <a:picLocks noChangeAspect="1"/>
          </p:cNvPicPr>
          <p:nvPr/>
        </p:nvPicPr>
        <p:blipFill rotWithShape="1">
          <a:blip r:embed="rId4"/>
          <a:srcRect t="6003" r="7235"/>
          <a:stretch/>
        </p:blipFill>
        <p:spPr>
          <a:xfrm>
            <a:off x="4584279" y="2045031"/>
            <a:ext cx="1314265" cy="1664347"/>
          </a:xfrm>
          <a:prstGeom prst="rect">
            <a:avLst/>
          </a:prstGeom>
        </p:spPr>
      </p:pic>
      <p:pic>
        <p:nvPicPr>
          <p:cNvPr id="7" name="Picture 6" descr="staff picture">
            <a:extLst>
              <a:ext uri="{FF2B5EF4-FFF2-40B4-BE49-F238E27FC236}">
                <a16:creationId xmlns:a16="http://schemas.microsoft.com/office/drawing/2014/main" id="{C5DBA606-764E-4C60-951D-DEB77CA4899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0970" t="6922" r="21773" b="10443"/>
          <a:stretch/>
        </p:blipFill>
        <p:spPr>
          <a:xfrm>
            <a:off x="3169233" y="2045031"/>
            <a:ext cx="1225399" cy="1664347"/>
          </a:xfrm>
          <a:prstGeom prst="rect">
            <a:avLst/>
          </a:prstGeom>
        </p:spPr>
      </p:pic>
    </p:spTree>
    <p:extLst>
      <p:ext uri="{BB962C8B-B14F-4D97-AF65-F5344CB8AC3E}">
        <p14:creationId xmlns:p14="http://schemas.microsoft.com/office/powerpoint/2010/main" val="23144325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E632DA-9CD1-4E8C-B960-3D38924B92B8}"/>
              </a:ext>
            </a:extLst>
          </p:cNvPr>
          <p:cNvSpPr>
            <a:spLocks noGrp="1"/>
          </p:cNvSpPr>
          <p:nvPr>
            <p:ph type="title"/>
          </p:nvPr>
        </p:nvSpPr>
        <p:spPr/>
        <p:txBody>
          <a:bodyPr/>
          <a:lstStyle/>
          <a:p>
            <a:r>
              <a:rPr lang="en-US" dirty="0"/>
              <a:t>Requesting Additional Users</a:t>
            </a:r>
          </a:p>
        </p:txBody>
      </p:sp>
      <p:sp>
        <p:nvSpPr>
          <p:cNvPr id="3" name="Content Placeholder 2">
            <a:extLst>
              <a:ext uri="{FF2B5EF4-FFF2-40B4-BE49-F238E27FC236}">
                <a16:creationId xmlns:a16="http://schemas.microsoft.com/office/drawing/2014/main" id="{C7070B2D-F0C5-483E-9463-74BAA91C513D}"/>
              </a:ext>
            </a:extLst>
          </p:cNvPr>
          <p:cNvSpPr>
            <a:spLocks noGrp="1"/>
          </p:cNvSpPr>
          <p:nvPr>
            <p:ph idx="1"/>
          </p:nvPr>
        </p:nvSpPr>
        <p:spPr/>
        <p:txBody>
          <a:bodyPr/>
          <a:lstStyle/>
          <a:p>
            <a:r>
              <a:rPr lang="en-US" dirty="0"/>
              <a:t>IRM or prior explicit delegate can request additional users. </a:t>
            </a:r>
          </a:p>
          <a:p>
            <a:endParaRPr lang="en-US" dirty="0"/>
          </a:p>
          <a:p>
            <a:r>
              <a:rPr lang="en-US" dirty="0"/>
              <a:t>For requests of many additional users, please provide each user’s first name, last name, email addresses, and the purpose/level of access needed in a spreadsheet to </a:t>
            </a:r>
            <a:r>
              <a:rPr lang="en-US" dirty="0">
                <a:hlinkClick r:id="rId3"/>
              </a:rPr>
              <a:t>grc@dir.texas.gov</a:t>
            </a:r>
            <a:r>
              <a:rPr lang="en-US" dirty="0"/>
              <a:t>.</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2691322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D703BF-890A-4A6F-850D-C90A179AAEB1}"/>
              </a:ext>
            </a:extLst>
          </p:cNvPr>
          <p:cNvSpPr>
            <a:spLocks noGrp="1"/>
          </p:cNvSpPr>
          <p:nvPr>
            <p:ph type="ctrTitle"/>
          </p:nvPr>
        </p:nvSpPr>
        <p:spPr/>
        <p:txBody>
          <a:bodyPr anchor="ctr">
            <a:normAutofit/>
          </a:bodyPr>
          <a:lstStyle/>
          <a:p>
            <a:r>
              <a:rPr lang="en-US" sz="7200" dirty="0"/>
              <a:t>Q&amp;A</a:t>
            </a:r>
          </a:p>
        </p:txBody>
      </p:sp>
      <p:sp>
        <p:nvSpPr>
          <p:cNvPr id="3" name="Subtitle 2">
            <a:extLst>
              <a:ext uri="{FF2B5EF4-FFF2-40B4-BE49-F238E27FC236}">
                <a16:creationId xmlns:a16="http://schemas.microsoft.com/office/drawing/2014/main" id="{D1FA77BB-E789-43E5-8564-F6C306E7278D}"/>
              </a:ext>
            </a:extLst>
          </p:cNvPr>
          <p:cNvSpPr>
            <a:spLocks noGrp="1"/>
          </p:cNvSpPr>
          <p:nvPr>
            <p:ph type="subTitle" idx="1"/>
          </p:nvPr>
        </p:nvSpPr>
        <p:spPr/>
        <p:txBody>
          <a:bodyPr/>
          <a:lstStyle/>
          <a:p>
            <a:r>
              <a:rPr lang="en-US" dirty="0"/>
              <a:t>Email </a:t>
            </a:r>
            <a:r>
              <a:rPr lang="en-US" dirty="0">
                <a:hlinkClick r:id="rId3"/>
              </a:rPr>
              <a:t>pcls@dir.texas.gov</a:t>
            </a:r>
            <a:r>
              <a:rPr lang="en-US" dirty="0"/>
              <a:t> with general questions/assistance.</a:t>
            </a:r>
          </a:p>
          <a:p>
            <a:r>
              <a:rPr lang="en-US" dirty="0"/>
              <a:t>Email </a:t>
            </a:r>
            <a:r>
              <a:rPr lang="en-US" dirty="0">
                <a:hlinkClick r:id="rId4"/>
              </a:rPr>
              <a:t>grc@dir.texas.gov</a:t>
            </a:r>
            <a:r>
              <a:rPr lang="en-US" dirty="0"/>
              <a:t> for SPECTRIM portal assistance.</a:t>
            </a:r>
          </a:p>
        </p:txBody>
      </p:sp>
    </p:spTree>
    <p:extLst>
      <p:ext uri="{BB962C8B-B14F-4D97-AF65-F5344CB8AC3E}">
        <p14:creationId xmlns:p14="http://schemas.microsoft.com/office/powerpoint/2010/main" val="9671710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2AAB05-D948-4E39-88EE-D388E7821971}"/>
              </a:ext>
            </a:extLst>
          </p:cNvPr>
          <p:cNvSpPr>
            <a:spLocks noGrp="1"/>
          </p:cNvSpPr>
          <p:nvPr>
            <p:ph type="title"/>
          </p:nvPr>
        </p:nvSpPr>
        <p:spPr/>
        <p:txBody>
          <a:bodyPr/>
          <a:lstStyle/>
          <a:p>
            <a:r>
              <a:rPr lang="en-US" dirty="0"/>
              <a:t>Agenda</a:t>
            </a:r>
          </a:p>
        </p:txBody>
      </p:sp>
      <p:sp>
        <p:nvSpPr>
          <p:cNvPr id="3" name="Content Placeholder 2">
            <a:extLst>
              <a:ext uri="{FF2B5EF4-FFF2-40B4-BE49-F238E27FC236}">
                <a16:creationId xmlns:a16="http://schemas.microsoft.com/office/drawing/2014/main" id="{5922A834-2175-4F94-A6DA-FF9D9A52CCA5}"/>
              </a:ext>
            </a:extLst>
          </p:cNvPr>
          <p:cNvSpPr>
            <a:spLocks noGrp="1"/>
          </p:cNvSpPr>
          <p:nvPr>
            <p:ph idx="1"/>
          </p:nvPr>
        </p:nvSpPr>
        <p:spPr/>
        <p:txBody>
          <a:bodyPr>
            <a:normAutofit/>
          </a:bodyPr>
          <a:lstStyle/>
          <a:p>
            <a:pPr lvl="0"/>
            <a:r>
              <a:rPr lang="en-US" dirty="0"/>
              <a:t>Chief Technology Office Update</a:t>
            </a:r>
          </a:p>
          <a:p>
            <a:r>
              <a:rPr lang="en-US" dirty="0"/>
              <a:t>Purpose &amp; Background</a:t>
            </a:r>
          </a:p>
          <a:p>
            <a:pPr lvl="0"/>
            <a:r>
              <a:rPr lang="en-US" dirty="0"/>
              <a:t>2016 Report</a:t>
            </a:r>
          </a:p>
          <a:p>
            <a:pPr lvl="0"/>
            <a:r>
              <a:rPr lang="en-US" dirty="0"/>
              <a:t>PCLS Project Questionnaire Design</a:t>
            </a:r>
          </a:p>
          <a:p>
            <a:pPr lvl="0"/>
            <a:r>
              <a:rPr lang="en-US" dirty="0"/>
              <a:t>LAR Tracking &amp; Submission</a:t>
            </a:r>
          </a:p>
          <a:p>
            <a:pPr lvl="0"/>
            <a:r>
              <a:rPr lang="en-US" dirty="0"/>
              <a:t>SPECTRIM Demonstration</a:t>
            </a:r>
          </a:p>
        </p:txBody>
      </p:sp>
    </p:spTree>
    <p:extLst>
      <p:ext uri="{BB962C8B-B14F-4D97-AF65-F5344CB8AC3E}">
        <p14:creationId xmlns:p14="http://schemas.microsoft.com/office/powerpoint/2010/main" val="27665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descr="High level overview of state agency reporting requirements for Fy18-19.  ">
            <a:extLst>
              <a:ext uri="{FF2B5EF4-FFF2-40B4-BE49-F238E27FC236}">
                <a16:creationId xmlns:a16="http://schemas.microsoft.com/office/drawing/2014/main" id="{B718D378-0807-4E25-A2A3-0A30B3AC6AAB}"/>
              </a:ext>
            </a:extLst>
          </p:cNvPr>
          <p:cNvPicPr>
            <a:picLocks noChangeAspect="1"/>
          </p:cNvPicPr>
          <p:nvPr/>
        </p:nvPicPr>
        <p:blipFill rotWithShape="1">
          <a:blip r:embed="rId3"/>
          <a:srcRect b="21502"/>
          <a:stretch/>
        </p:blipFill>
        <p:spPr>
          <a:xfrm>
            <a:off x="0" y="0"/>
            <a:ext cx="11897952" cy="6858000"/>
          </a:xfrm>
          <a:prstGeom prst="rect">
            <a:avLst/>
          </a:prstGeom>
        </p:spPr>
      </p:pic>
    </p:spTree>
    <p:extLst>
      <p:ext uri="{BB962C8B-B14F-4D97-AF65-F5344CB8AC3E}">
        <p14:creationId xmlns:p14="http://schemas.microsoft.com/office/powerpoint/2010/main" val="28563672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967C58-760C-48D2-B234-30EFB0996485}"/>
              </a:ext>
            </a:extLst>
          </p:cNvPr>
          <p:cNvSpPr>
            <a:spLocks noGrp="1"/>
          </p:cNvSpPr>
          <p:nvPr>
            <p:ph type="title"/>
          </p:nvPr>
        </p:nvSpPr>
        <p:spPr/>
        <p:txBody>
          <a:bodyPr/>
          <a:lstStyle/>
          <a:p>
            <a:r>
              <a:rPr lang="en-US" dirty="0"/>
              <a:t>Background &amp; Purpose</a:t>
            </a:r>
          </a:p>
        </p:txBody>
      </p:sp>
      <p:sp>
        <p:nvSpPr>
          <p:cNvPr id="3" name="Content Placeholder 2">
            <a:extLst>
              <a:ext uri="{FF2B5EF4-FFF2-40B4-BE49-F238E27FC236}">
                <a16:creationId xmlns:a16="http://schemas.microsoft.com/office/drawing/2014/main" id="{68F899E0-2782-4393-A9DD-CEF13ABD6BE4}"/>
              </a:ext>
            </a:extLst>
          </p:cNvPr>
          <p:cNvSpPr>
            <a:spLocks noGrp="1"/>
          </p:cNvSpPr>
          <p:nvPr>
            <p:ph idx="1"/>
          </p:nvPr>
        </p:nvSpPr>
        <p:spPr/>
        <p:txBody>
          <a:bodyPr>
            <a:normAutofit fontScale="92500" lnSpcReduction="20000"/>
          </a:bodyPr>
          <a:lstStyle/>
          <a:p>
            <a:r>
              <a:rPr lang="en-US" dirty="0"/>
              <a:t>2014 Legacy Systems Study</a:t>
            </a:r>
          </a:p>
          <a:p>
            <a:pPr lvl="1"/>
            <a:r>
              <a:rPr lang="en-US" dirty="0"/>
              <a:t>Inventory and assess agencies’ HW &amp; SW to determine legacy status and recommended actions.</a:t>
            </a:r>
          </a:p>
          <a:p>
            <a:pPr marL="457200" lvl="1" indent="0">
              <a:buNone/>
            </a:pPr>
            <a:endParaRPr lang="en-US" dirty="0"/>
          </a:p>
          <a:p>
            <a:r>
              <a:rPr lang="en-US" dirty="0"/>
              <a:t>2016 Prioritization of Cyber &amp; Legacy Projects</a:t>
            </a:r>
          </a:p>
          <a:p>
            <a:pPr lvl="1"/>
            <a:r>
              <a:rPr lang="en-US" dirty="0"/>
              <a:t>Analyze project funding requests and classify priority.</a:t>
            </a:r>
          </a:p>
          <a:p>
            <a:pPr lvl="1"/>
            <a:endParaRPr lang="en-US" dirty="0"/>
          </a:p>
          <a:p>
            <a:r>
              <a:rPr lang="en-US" dirty="0"/>
              <a:t>2018 APM Business Application Assessments</a:t>
            </a:r>
          </a:p>
          <a:p>
            <a:pPr lvl="1"/>
            <a:r>
              <a:rPr lang="en-US" dirty="0"/>
              <a:t>Evaluates business applications in four categories.</a:t>
            </a:r>
          </a:p>
          <a:p>
            <a:pPr lvl="1"/>
            <a:endParaRPr lang="en-US" dirty="0"/>
          </a:p>
          <a:p>
            <a:r>
              <a:rPr lang="en-US" dirty="0"/>
              <a:t>2018 Prioritization of Cyber &amp; Legacy Projects</a:t>
            </a:r>
          </a:p>
          <a:p>
            <a:pPr lvl="1"/>
            <a:r>
              <a:rPr lang="en-US" dirty="0"/>
              <a:t>SB 1 85(R), Article IX, Section 9.10 requires the Department of Information Resources to submit a prioritization of state agencies' cybersecurity projects and projects to modernize or replace legacy systems.</a:t>
            </a:r>
          </a:p>
          <a:p>
            <a:endParaRPr lang="en-US" dirty="0"/>
          </a:p>
        </p:txBody>
      </p:sp>
    </p:spTree>
    <p:extLst>
      <p:ext uri="{BB962C8B-B14F-4D97-AF65-F5344CB8AC3E}">
        <p14:creationId xmlns:p14="http://schemas.microsoft.com/office/powerpoint/2010/main" val="9023069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3B9E85-AFE7-416B-936D-810F9EE93314}"/>
              </a:ext>
            </a:extLst>
          </p:cNvPr>
          <p:cNvSpPr>
            <a:spLocks noGrp="1"/>
          </p:cNvSpPr>
          <p:nvPr>
            <p:ph type="title"/>
          </p:nvPr>
        </p:nvSpPr>
        <p:spPr/>
        <p:txBody>
          <a:bodyPr/>
          <a:lstStyle/>
          <a:p>
            <a:r>
              <a:rPr lang="en-US" dirty="0"/>
              <a:t>2016 PCLS Report</a:t>
            </a:r>
          </a:p>
        </p:txBody>
      </p:sp>
      <p:sp>
        <p:nvSpPr>
          <p:cNvPr id="3" name="Text Placeholder 2">
            <a:extLst>
              <a:ext uri="{FF2B5EF4-FFF2-40B4-BE49-F238E27FC236}">
                <a16:creationId xmlns:a16="http://schemas.microsoft.com/office/drawing/2014/main" id="{0DDC3F67-62BF-4AF4-ACC7-BBE60427B7C9}"/>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3819935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33C24B-2B77-4E62-B1F5-A2762F7C4BFA}"/>
              </a:ext>
            </a:extLst>
          </p:cNvPr>
          <p:cNvSpPr>
            <a:spLocks noGrp="1"/>
          </p:cNvSpPr>
          <p:nvPr>
            <p:ph type="title"/>
          </p:nvPr>
        </p:nvSpPr>
        <p:spPr/>
        <p:txBody>
          <a:bodyPr/>
          <a:lstStyle/>
          <a:p>
            <a:r>
              <a:rPr lang="en-US" dirty="0"/>
              <a:t>PCLS Methodology</a:t>
            </a:r>
          </a:p>
        </p:txBody>
      </p:sp>
      <p:pic>
        <p:nvPicPr>
          <p:cNvPr id="4" name="Content Placeholder 3" descr="Methodology graphic of PCLS process. &#10;&#10;DIR's Enterprise solutions services and office of the chief information security officer teams worked collaboratively with the LBB and affected state agencies throughout the process to carry out this prioritization in four phases: strategize, gather, analyze, report. ">
            <a:extLst>
              <a:ext uri="{FF2B5EF4-FFF2-40B4-BE49-F238E27FC236}">
                <a16:creationId xmlns:a16="http://schemas.microsoft.com/office/drawing/2014/main" id="{D737EFD8-7D45-42F3-95AA-845BB23EDEFC}"/>
              </a:ext>
            </a:extLst>
          </p:cNvPr>
          <p:cNvPicPr>
            <a:picLocks noGrp="1" noChangeAspect="1"/>
          </p:cNvPicPr>
          <p:nvPr>
            <p:ph idx="1"/>
          </p:nvPr>
        </p:nvPicPr>
        <p:blipFill>
          <a:blip r:embed="rId3"/>
          <a:stretch>
            <a:fillRect/>
          </a:stretch>
        </p:blipFill>
        <p:spPr>
          <a:xfrm>
            <a:off x="1254033" y="1184812"/>
            <a:ext cx="9745649" cy="5398868"/>
          </a:xfrm>
          <a:prstGeom prst="rect">
            <a:avLst/>
          </a:prstGeom>
        </p:spPr>
      </p:pic>
    </p:spTree>
    <p:extLst>
      <p:ext uri="{BB962C8B-B14F-4D97-AF65-F5344CB8AC3E}">
        <p14:creationId xmlns:p14="http://schemas.microsoft.com/office/powerpoint/2010/main" val="24347179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041235-ABAE-4999-B3E2-7C4D63868D3C}"/>
              </a:ext>
            </a:extLst>
          </p:cNvPr>
          <p:cNvSpPr>
            <a:spLocks noGrp="1"/>
          </p:cNvSpPr>
          <p:nvPr>
            <p:ph type="title"/>
          </p:nvPr>
        </p:nvSpPr>
        <p:spPr/>
        <p:txBody>
          <a:bodyPr/>
          <a:lstStyle/>
          <a:p>
            <a:r>
              <a:rPr lang="en-US" dirty="0"/>
              <a:t>Priority Classification</a:t>
            </a:r>
          </a:p>
        </p:txBody>
      </p:sp>
      <p:pic>
        <p:nvPicPr>
          <p:cNvPr id="4" name="Content Placeholder 3" descr="PCLS multiple quadrant graphic ">
            <a:extLst>
              <a:ext uri="{FF2B5EF4-FFF2-40B4-BE49-F238E27FC236}">
                <a16:creationId xmlns:a16="http://schemas.microsoft.com/office/drawing/2014/main" id="{33714BE7-1D0C-4C4E-AB06-66A92E927CB0}"/>
              </a:ext>
            </a:extLst>
          </p:cNvPr>
          <p:cNvPicPr>
            <a:picLocks noGrp="1" noChangeAspect="1"/>
          </p:cNvPicPr>
          <p:nvPr>
            <p:ph idx="1"/>
          </p:nvPr>
        </p:nvPicPr>
        <p:blipFill>
          <a:blip r:embed="rId3"/>
          <a:stretch>
            <a:fillRect/>
          </a:stretch>
        </p:blipFill>
        <p:spPr>
          <a:xfrm>
            <a:off x="2365110" y="1371600"/>
            <a:ext cx="6805015" cy="4551799"/>
          </a:xfrm>
          <a:prstGeom prst="rect">
            <a:avLst/>
          </a:prstGeom>
        </p:spPr>
      </p:pic>
    </p:spTree>
    <p:extLst>
      <p:ext uri="{BB962C8B-B14F-4D97-AF65-F5344CB8AC3E}">
        <p14:creationId xmlns:p14="http://schemas.microsoft.com/office/powerpoint/2010/main" val="24053166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BD1925CF-FF02-4F45-8282-76A19835AF0B}" vid="{B6E07271-C37C-894F-AA13-C9CB50C151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C37E061906B8D41B78466604C53C4AE" ma:contentTypeVersion="28" ma:contentTypeDescription="Create a new document." ma:contentTypeScope="" ma:versionID="b1fac3747e4839e2d4ffb6e4054a9b09">
  <xsd:schema xmlns:xsd="http://www.w3.org/2001/XMLSchema" xmlns:xs="http://www.w3.org/2001/XMLSchema" xmlns:p="http://schemas.microsoft.com/office/2006/metadata/properties" xmlns:ns2="1624d5a5-934e-431c-bdeb-2205adc15921" targetNamespace="http://schemas.microsoft.com/office/2006/metadata/properties" ma:root="true" ma:fieldsID="54ec43d53a1f88dddf6650d30005016a" ns2:_="">
    <xsd:import namespace="1624d5a5-934e-431c-bdeb-2205adc15921"/>
    <xsd:element name="properties">
      <xsd:complexType>
        <xsd:sequence>
          <xsd:element name="documentManagement">
            <xsd:complexType>
              <xsd:all>
                <xsd:element ref="ns2:DocumentCategory"/>
                <xsd:element ref="ns2:DocumentSummary"/>
                <xsd:element ref="ns2:DocumentPublishDate"/>
                <xsd:element ref="ns2:DIRDepartment" minOccurs="0"/>
                <xsd:element ref="ns2:RedirectURL" minOccurs="0"/>
                <xsd:element ref="ns2:SearchSummary" minOccurs="0"/>
                <xsd:element ref="ns2:DocumentSize" minOccurs="0"/>
                <xsd:element ref="ns2:DocumentExtension" minOccurs="0"/>
                <xsd:element ref="ns2:SearchKeywords" minOccurs="0"/>
                <xsd:element ref="ns2:TSLACSubject" minOccurs="0"/>
                <xsd:element ref="ns2:TSLACType"/>
                <xsd:element ref="ns2:TaxKeywordTaxHTField" minOccurs="0"/>
                <xsd:element ref="ns2: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624d5a5-934e-431c-bdeb-2205adc15921" elementFormDefault="qualified">
    <xsd:import namespace="http://schemas.microsoft.com/office/2006/documentManagement/types"/>
    <xsd:import namespace="http://schemas.microsoft.com/office/infopath/2007/PartnerControls"/>
    <xsd:element name="DocumentCategory" ma:index="1" ma:displayName="Document Category" ma:format="Dropdown" ma:internalName="DocumentCategory">
      <xsd:simpleType>
        <xsd:restriction base="dms:Choice">
          <xsd:enumeration value="Audit"/>
          <xsd:enumeration value="Board"/>
          <xsd:enumeration value="Event Materials"/>
          <xsd:enumeration value="Forms"/>
          <xsd:enumeration value="Guidelines"/>
          <xsd:enumeration value="Other"/>
          <xsd:enumeration value="Policies"/>
          <xsd:enumeration value="Reports"/>
          <xsd:enumeration value="Templates"/>
        </xsd:restriction>
      </xsd:simpleType>
    </xsd:element>
    <xsd:element name="DocumentSummary" ma:index="2" ma:displayName="Document Summary" ma:internalName="DocumentSummary">
      <xsd:simpleType>
        <xsd:restriction base="dms:Note">
          <xsd:maxLength value="255"/>
        </xsd:restriction>
      </xsd:simpleType>
    </xsd:element>
    <xsd:element name="DocumentPublishDate" ma:index="3" ma:displayName="Document Publish Date" ma:default="[today]" ma:format="DateOnly" ma:internalName="DocumentPublishDate">
      <xsd:simpleType>
        <xsd:restriction base="dms:DateTime"/>
      </xsd:simpleType>
    </xsd:element>
    <xsd:element name="DIRDepartment" ma:index="4" nillable="true" ma:displayName="DIR Department" ma:default="General" ma:format="Dropdown" ma:internalName="DIRDepartment">
      <xsd:simpleType>
        <xsd:restriction base="dms:Choice">
          <xsd:enumeration value="Contracts"/>
          <xsd:enumeration value="Data Center"/>
          <xsd:enumeration value="General"/>
          <xsd:enumeration value="Information Security"/>
          <xsd:enumeration value="Policy &amp; Planning"/>
          <xsd:enumeration value="Telecom"/>
          <xsd:enumeration value="Texas.Gov"/>
        </xsd:restriction>
      </xsd:simpleType>
    </xsd:element>
    <xsd:element name="RedirectURL" ma:index="5" nillable="true" ma:displayName="Redirect URL" ma:hidden="true" ma:internalName="RedirectURL" ma:readOnly="false">
      <xsd:simpleType>
        <xsd:restriction base="dms:Text">
          <xsd:maxLength value="255"/>
        </xsd:restriction>
      </xsd:simpleType>
    </xsd:element>
    <xsd:element name="SearchSummary" ma:index="6" nillable="true" ma:displayName="Search Summary" ma:hidden="true" ma:internalName="SearchSummary" ma:readOnly="false">
      <xsd:simpleType>
        <xsd:restriction base="dms:Note"/>
      </xsd:simpleType>
    </xsd:element>
    <xsd:element name="DocumentSize" ma:index="15" nillable="true" ma:displayName="Document Size" ma:hidden="true" ma:internalName="DocumentSize" ma:readOnly="false">
      <xsd:simpleType>
        <xsd:restriction base="dms:Text">
          <xsd:maxLength value="255"/>
        </xsd:restriction>
      </xsd:simpleType>
    </xsd:element>
    <xsd:element name="DocumentExtension" ma:index="16" nillable="true" ma:displayName="Document Extension" ma:hidden="true" ma:internalName="DocumentExtension" ma:readOnly="false">
      <xsd:simpleType>
        <xsd:restriction base="dms:Text">
          <xsd:maxLength value="255"/>
        </xsd:restriction>
      </xsd:simpleType>
    </xsd:element>
    <xsd:element name="SearchKeywords" ma:index="17" nillable="true" ma:displayName="Search Keywords" ma:internalName="SearchKeywords">
      <xsd:simpleType>
        <xsd:restriction base="dms:Text">
          <xsd:maxLength value="255"/>
        </xsd:restriction>
      </xsd:simpleType>
    </xsd:element>
    <xsd:element name="TSLACSubject" ma:index="18" nillable="true" ma:displayName="TSLAC Subject" ma:internalName="TSLACSubject" ma:requiredMultiChoice="true">
      <xsd:complexType>
        <xsd:complexContent>
          <xsd:extension base="dms:MultiChoice">
            <xsd:sequence>
              <xsd:element name="Value" maxOccurs="unbounded" minOccurs="0" nillable="true">
                <xsd:simpleType>
                  <xsd:restriction base="dms:Choice">
                    <xsd:enumeration value="Auditing Budget"/>
                    <xsd:enumeration value="Executive Departments"/>
                    <xsd:enumeration value="Government Information"/>
                    <xsd:enumeration value="Government Purchasing"/>
                    <xsd:enumeration value="State Governments"/>
                  </xsd:restriction>
                </xsd:simpleType>
              </xsd:element>
            </xsd:sequence>
          </xsd:extension>
        </xsd:complexContent>
      </xsd:complexType>
    </xsd:element>
    <xsd:element name="TSLACType" ma:index="19" ma:displayName="TSLAC Type" ma:format="Dropdown" ma:internalName="TSLACType">
      <xsd:simpleType>
        <xsd:restriction base="dms:Choice">
          <xsd:enumeration value="Agency Rules, Policies and Procedures"/>
          <xsd:enumeration value="Agency Search engines"/>
          <xsd:enumeration value="Agency staff contacts"/>
          <xsd:enumeration value="Databases"/>
          <xsd:enumeration value="Employment information"/>
          <xsd:enumeration value="Executive Orders"/>
          <xsd:enumeration value="External Fiscal Reports"/>
          <xsd:enumeration value="Forms and Form instructions"/>
          <xsd:enumeration value="Grants or Funding Opportunities"/>
          <xsd:enumeration value="Homepages"/>
          <xsd:enumeration value="Legal Opinions and Advice"/>
          <xsd:enumeration value="Legislation, Proposed Legislation, and Statutes"/>
          <xsd:enumeration value="Legislative Appropriations Requests"/>
          <xsd:enumeration value="Licenses and Licensing Information"/>
          <xsd:enumeration value="Mail and Telecommunication Listings"/>
          <xsd:enumeration value="Manuals and Instructions"/>
          <xsd:enumeration value="Maps"/>
          <xsd:enumeration value="Meeting Agendas"/>
          <xsd:enumeration value="Meeting Minutes"/>
          <xsd:enumeration value="Miscellaneous reports"/>
          <xsd:enumeration value="News or Press Releases"/>
          <xsd:enumeration value="Non-fiscal reports and studies"/>
          <xsd:enumeration value="Organization Charts"/>
          <xsd:enumeration value="Other publications"/>
          <xsd:enumeration value="Periodicals - Newsletters and Magazines"/>
          <xsd:enumeration value="Personnel Policies and Procedures"/>
          <xsd:enumeration value="Plans and Planning Information"/>
          <xsd:enumeration value="Programs and Services"/>
          <xsd:enumeration value="Reference materials"/>
          <xsd:enumeration value="Reports - Biennial or Annual"/>
          <xsd:enumeration value="Reports - Required Legislative"/>
          <xsd:enumeration value="Reports on Performance Measures"/>
          <xsd:enumeration value="Speeches and Papers"/>
          <xsd:enumeration value="Statistics"/>
          <xsd:enumeration value="Strategic Plans"/>
          <xsd:enumeration value="Training Materials"/>
          <xsd:enumeration value="Web documents - Undefined"/>
        </xsd:restriction>
      </xsd:simpleType>
    </xsd:element>
    <xsd:element name="TaxKeywordTaxHTField" ma:index="22" nillable="true" ma:taxonomy="true" ma:internalName="TaxKeywordTaxHTField" ma:taxonomyFieldName="TaxKeyword" ma:displayName="Enterprise Keywords" ma:fieldId="{23f27201-bee3-471e-b2e7-b64fd8b7ca38}" ma:taxonomyMulti="true" ma:sspId="00000000-0000-0000-0000-000000000000" ma:termSetId="00000000-0000-0000-0000-000000000000" ma:anchorId="00000000-0000-0000-0000-000000000000" ma:open="true" ma:isKeyword="true">
      <xsd:complexType>
        <xsd:sequence>
          <xsd:element ref="pc:Terms" minOccurs="0" maxOccurs="1"/>
        </xsd:sequence>
      </xsd:complexType>
    </xsd:element>
    <xsd:element name="TaxCatchAll" ma:index="23" nillable="true" ma:displayName="Taxonomy Catch All Column" ma:hidden="true" ma:list="{17e8d30a-da91-4395-8dbc-c1e53e82d6c7}" ma:internalName="TaxCatchAll" ma:showField="CatchAllData" ma:web="1624d5a5-934e-431c-bdeb-2205adc1592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8"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DocumentSummary xmlns="1624d5a5-934e-431c-bdeb-2205adc15921">Slides from the 2018 PCLS Overview Webinar</DocumentSummary>
    <TaxCatchAll xmlns="1624d5a5-934e-431c-bdeb-2205adc15921"/>
    <DocumentPublishDate xmlns="1624d5a5-934e-431c-bdeb-2205adc15921">2018-03-28T05:00:00+00:00</DocumentPublishDate>
    <DIRDepartment xmlns="1624d5a5-934e-431c-bdeb-2205adc15921">Policy &amp; Planning</DIRDepartment>
    <SearchSummary xmlns="1624d5a5-934e-431c-bdeb-2205adc15921">Slides from the 2018 PCLS Overview Webinar</SearchSummary>
    <DocumentExtension xmlns="1624d5a5-934e-431c-bdeb-2205adc15921">pptx</DocumentExtension>
    <DocumentCategory xmlns="1624d5a5-934e-431c-bdeb-2205adc15921">Event Materials</DocumentCategory>
    <RedirectURL xmlns="1624d5a5-934e-431c-bdeb-2205adc15921">/portal/internal/resources/DocumentLibrary/2018 Prioritization of Cybersecurity and Legacy Systems Webinar Slides FINAL.pptx</RedirectURL>
    <TSLACSubject xmlns="1624d5a5-934e-431c-bdeb-2205adc15921">
      <Value>Executive Departments</Value>
      <Value>Government Information</Value>
      <Value>State Governments</Value>
    </TSLACSubject>
    <DocumentSize xmlns="1624d5a5-934e-431c-bdeb-2205adc15921">4547.569937268</DocumentSize>
    <TSLACType xmlns="1624d5a5-934e-431c-bdeb-2205adc15921">Web documents - Undefined</TSLACType>
    <SearchKeywords xmlns="1624d5a5-934e-431c-bdeb-2205adc15921" xsi:nil="true"/>
    <TaxKeywordTaxHTField xmlns="1624d5a5-934e-431c-bdeb-2205adc15921">
      <Terms xmlns="http://schemas.microsoft.com/office/infopath/2007/PartnerControls"/>
    </TaxKeywordTaxHTField>
  </documentManagement>
</p:properties>
</file>

<file path=customXml/itemProps1.xml><?xml version="1.0" encoding="utf-8"?>
<ds:datastoreItem xmlns:ds="http://schemas.openxmlformats.org/officeDocument/2006/customXml" ds:itemID="{1B859BA3-74B8-4C8A-948E-9DEEA2DCDD9C}"/>
</file>

<file path=customXml/itemProps2.xml><?xml version="1.0" encoding="utf-8"?>
<ds:datastoreItem xmlns:ds="http://schemas.openxmlformats.org/officeDocument/2006/customXml" ds:itemID="{9F8F6CDA-A30C-4FDE-9716-C128A5D32588}"/>
</file>

<file path=customXml/itemProps3.xml><?xml version="1.0" encoding="utf-8"?>
<ds:datastoreItem xmlns:ds="http://schemas.openxmlformats.org/officeDocument/2006/customXml" ds:itemID="{385C5A7D-861A-4EEA-AF7A-8A655A2C2A25}"/>
</file>

<file path=docProps/app.xml><?xml version="1.0" encoding="utf-8"?>
<Properties xmlns="http://schemas.openxmlformats.org/officeDocument/2006/extended-properties" xmlns:vt="http://schemas.openxmlformats.org/officeDocument/2006/docPropsVTypes">
  <Template>DIR_bluetemplate</Template>
  <TotalTime>16615</TotalTime>
  <Words>891</Words>
  <Application>Microsoft Office PowerPoint</Application>
  <PresentationFormat>Widescreen</PresentationFormat>
  <Paragraphs>152</Paragraphs>
  <Slides>31</Slides>
  <Notes>26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Arial</vt:lpstr>
      <vt:lpstr>Calibri</vt:lpstr>
      <vt:lpstr>Franklin Gothic Book</vt:lpstr>
      <vt:lpstr>Franklin Gothic Demi</vt:lpstr>
      <vt:lpstr>Franklin Gothic Demi Cond</vt:lpstr>
      <vt:lpstr>Franklin Gothic Heavy</vt:lpstr>
      <vt:lpstr>Office Theme</vt:lpstr>
      <vt:lpstr>2018 Prioritization of Cybersecurity and Legacy Systems Projects (PCLS) </vt:lpstr>
      <vt:lpstr>Welcome</vt:lpstr>
      <vt:lpstr>DIR Staff</vt:lpstr>
      <vt:lpstr>Agenda</vt:lpstr>
      <vt:lpstr>PowerPoint Presentation</vt:lpstr>
      <vt:lpstr>Background &amp; Purpose</vt:lpstr>
      <vt:lpstr>2016 PCLS Report</vt:lpstr>
      <vt:lpstr>PCLS Methodology</vt:lpstr>
      <vt:lpstr>Priority Classification</vt:lpstr>
      <vt:lpstr>Poll #1</vt:lpstr>
      <vt:lpstr>2018 PCLS Structure</vt:lpstr>
      <vt:lpstr>Which projects should be included? </vt:lpstr>
      <vt:lpstr>PCLS Questionnaire Structure</vt:lpstr>
      <vt:lpstr>Part 1 – LAR General Information</vt:lpstr>
      <vt:lpstr>Part 2 – Associated Business Applications and Processes</vt:lpstr>
      <vt:lpstr>Part 4 – Legacy Issues</vt:lpstr>
      <vt:lpstr>Part 3 – Cyber Issues and Controls</vt:lpstr>
      <vt:lpstr>Part 5 – Risk Identification</vt:lpstr>
      <vt:lpstr>Part 6 – Probability Determination</vt:lpstr>
      <vt:lpstr>Part 7 – Impact Determination</vt:lpstr>
      <vt:lpstr>Overall Risk Score</vt:lpstr>
      <vt:lpstr>PCLS Project Questionnaire Submission</vt:lpstr>
      <vt:lpstr>ABEST-SPECTRIM Link</vt:lpstr>
      <vt:lpstr>PowerPoint Presentation</vt:lpstr>
      <vt:lpstr>Poll #2 </vt:lpstr>
      <vt:lpstr>SPECTRIM Demo</vt:lpstr>
      <vt:lpstr>SPECTRIM Demonstration</vt:lpstr>
      <vt:lpstr>SPECTRIM Tips</vt:lpstr>
      <vt:lpstr>SPECTRIM Tips (cont.)</vt:lpstr>
      <vt:lpstr>Requesting Additional Users</vt:lpstr>
      <vt:lpstr>Q&amp;A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2018 Prioritization of Cybersecurity and Legacy Systems Webinar Slides FINAL</dc:title>
  <dc:creator>Matthew Kelly</dc:creator>
  <cp:keywords/>
  <cp:lastModifiedBy>Matthew Kelly</cp:lastModifiedBy>
  <cp:revision>23</cp:revision>
  <dcterms:created xsi:type="dcterms:W3CDTF">2018-03-12T13:37:29Z</dcterms:created>
  <dcterms:modified xsi:type="dcterms:W3CDTF">2018-03-28T19:13:37Z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0x010100BC37E061906B8D41B78466604C53C4AE</vt:lpwstr>
  </property>
  <property fmtid="{D5CDD505-2E9C-101B-9397-08002B2CF9AE}" pid="3" name="TaxKeyword">
    <vt:lpwstr/>
  </property>
  <property fmtid="{D5CDD505-2E9C-101B-9397-08002B2CF9AE}" pid="4" name="WorkflowChangePath">
    <vt:lpwstr>4e7f0d7b-af58-4d14-a711-25a4e8942f2a,4;4e7f0d7b-af58-4d14-a711-25a4e8942f2a,4;4e7f0d7b-af58-4d14-a711-25a4e8942f2a,4;4e7f0d7b-af58-4d14-a711-25a4e8942f2a,4;4e7f0d7b-af58-4d14-a711-25a4e8942f2a,4;4e7f0d7b-af58-4d14-a711-25a4e8942f2a,4;4e7f0d7b-af58-4d14-a711-25a4e8942f2a,4;</vt:lpwstr>
  </property>
</Properties>
</file>