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rawings/drawing1.xml" ContentType="application/vnd.openxmlformats-officedocument.drawingml.chartshapes+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68" r:id="rId13"/>
    <p:sldId id="27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86417" autoAdjust="0"/>
  </p:normalViewPr>
  <p:slideViewPr>
    <p:cSldViewPr snapToGrid="0" snapToObjects="1">
      <p:cViewPr varScale="1">
        <p:scale>
          <a:sx n="30" d="100"/>
          <a:sy n="30" d="100"/>
        </p:scale>
        <p:origin x="96" y="1116"/>
      </p:cViewPr>
      <p:guideLst/>
    </p:cSldViewPr>
  </p:slideViewPr>
  <p:outlineViewPr>
    <p:cViewPr>
      <p:scale>
        <a:sx n="33" d="100"/>
        <a:sy n="33" d="100"/>
      </p:scale>
      <p:origin x="0" y="-708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95" b="1" i="0" u="none" strike="noStrike" kern="1200" cap="all" spc="100" normalizeH="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Phones</c:v>
                </c:pt>
              </c:strCache>
            </c:strRef>
          </c:tx>
          <c:spPr>
            <a:ln w="34925" cap="rnd">
              <a:solidFill>
                <a:schemeClr val="lt1"/>
              </a:solidFill>
              <a:round/>
            </a:ln>
            <a:effectLst>
              <a:outerShdw dist="25400" dir="2700000" algn="tl" rotWithShape="0">
                <a:schemeClr val="accent1"/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FY17 Q1</c:v>
                </c:pt>
                <c:pt idx="1">
                  <c:v>FY17 Q2</c:v>
                </c:pt>
                <c:pt idx="2">
                  <c:v>FY17 Q3</c:v>
                </c:pt>
                <c:pt idx="3">
                  <c:v>FY 17 Q4</c:v>
                </c:pt>
                <c:pt idx="4">
                  <c:v>FY18 Q1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1400</c:v>
                </c:pt>
                <c:pt idx="1">
                  <c:v>2929</c:v>
                </c:pt>
                <c:pt idx="2">
                  <c:v>3754</c:v>
                </c:pt>
                <c:pt idx="3">
                  <c:v>4372</c:v>
                </c:pt>
                <c:pt idx="4">
                  <c:v>4941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E54-485F-AD90-84093257C967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gradFill>
                <a:gsLst>
                  <a:gs pos="0">
                    <a:schemeClr val="lt1"/>
                  </a:gs>
                  <a:gs pos="100000">
                    <a:schemeClr val="lt1">
                      <a:alpha val="0"/>
                    </a:schemeClr>
                  </a:gs>
                </a:gsLst>
                <a:lin ang="5400000" scaled="0"/>
              </a:gradFill>
              <a:round/>
            </a:ln>
            <a:effectLst/>
          </c:spPr>
        </c:dropLines>
        <c:smooth val="0"/>
        <c:axId val="421389192"/>
        <c:axId val="421386240"/>
      </c:lineChart>
      <c:catAx>
        <c:axId val="421389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1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1386240"/>
        <c:crosses val="autoZero"/>
        <c:auto val="1"/>
        <c:lblAlgn val="ctr"/>
        <c:lblOffset val="100"/>
        <c:noMultiLvlLbl val="0"/>
      </c:catAx>
      <c:valAx>
        <c:axId val="4213862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1389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accent1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9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spPr>
      <a:ln w="12700" cap="flat" cmpd="sng" algn="ctr">
        <a:solidFill>
          <a:schemeClr val="lt1"/>
        </a:solidFill>
        <a:round/>
      </a:ln>
    </cs:spPr>
    <cs:defRPr sz="1197" kern="1200" spc="10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lt1"/>
            </a:gs>
            <a:gs pos="100000">
              <a:schemeClr val="lt1">
                <a:alpha val="0"/>
              </a:schemeClr>
            </a:gs>
          </a:gsLst>
          <a:lin ang="5400000" scaled="0"/>
        </a:gradFill>
        <a:round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0.01319</cdr:x>
      <cdr:y>0</cdr:y>
    </cdr:from>
    <cdr:to>
      <cdr:x>0.12933</cdr:x>
      <cdr:y>0.33505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64864EFE-3D9F-4FCB-8B78-EE35DCA88294}"/>
            </a:ext>
          </a:extLst>
        </cdr:cNvPr>
        <cdr:cNvSpPr txBox="1"/>
      </cdr:nvSpPr>
      <cdr:spPr>
        <a:xfrm xmlns:a="http://schemas.openxmlformats.org/drawingml/2006/main">
          <a:off x="103848" y="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200" dirty="0"/>
            <a:t>18,000 total </a:t>
          </a:r>
        </a:p>
        <a:p xmlns:a="http://schemas.openxmlformats.org/drawingml/2006/main">
          <a:r>
            <a:rPr lang="en-US" sz="1200" dirty="0"/>
            <a:t>to be deployed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A42658-1233-4684-9265-B0955F2BB2F1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2E0D47-2235-465D-B2FF-CA2CD3D90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458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following describes the chart in this</a:t>
            </a:r>
            <a:r>
              <a:rPr lang="en-US" baseline="0" dirty="0"/>
              <a:t> slide.</a:t>
            </a:r>
            <a:endParaRPr lang="en-US" dirty="0"/>
          </a:p>
          <a:p>
            <a:r>
              <a:rPr lang="en-US" dirty="0"/>
              <a:t>Phone Deployment</a:t>
            </a:r>
            <a:r>
              <a:rPr lang="en-US" baseline="0" dirty="0"/>
              <a:t> Schedule and Progress Data</a:t>
            </a:r>
          </a:p>
          <a:p>
            <a:r>
              <a:rPr lang="en-US" baseline="0" dirty="0"/>
              <a:t>18000 phones to be deployed</a:t>
            </a:r>
          </a:p>
          <a:p>
            <a:r>
              <a:rPr lang="en-US" baseline="0" dirty="0"/>
              <a:t>To date: </a:t>
            </a:r>
          </a:p>
          <a:p>
            <a:r>
              <a:rPr lang="en-US" baseline="0" dirty="0"/>
              <a:t>FY17 Q1: 1400</a:t>
            </a:r>
          </a:p>
          <a:p>
            <a:r>
              <a:rPr lang="en-US" baseline="0" dirty="0"/>
              <a:t>FY17 Q2: 2929</a:t>
            </a:r>
          </a:p>
          <a:p>
            <a:r>
              <a:rPr lang="en-US" baseline="0" dirty="0"/>
              <a:t>FY17 Q3: 3754</a:t>
            </a:r>
          </a:p>
          <a:p>
            <a:r>
              <a:rPr lang="en-US" baseline="0" dirty="0"/>
              <a:t>FY17 Q4: 4372 </a:t>
            </a:r>
          </a:p>
          <a:p>
            <a:r>
              <a:rPr lang="en-US" baseline="0" dirty="0"/>
              <a:t>FY18 Q1: 4941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E0D47-2235-465D-B2FF-CA2CD3D909E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024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15732"/>
            <a:ext cx="9144000" cy="2387600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tx1"/>
                </a:solidFill>
                <a:effectLst/>
                <a:latin typeface="Franklin Gothic Heavy" charset="0"/>
                <a:ea typeface="Franklin Gothic Heavy" charset="0"/>
                <a:cs typeface="Franklin Gothic Heavy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095407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Franklin Gothic Demi" charset="0"/>
                <a:ea typeface="Franklin Gothic Demi" charset="0"/>
                <a:cs typeface="Franklin Gothic Demi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BB1CF-DFA3-4543-8E39-3B8059ADFB29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F66D-A13B-6F44-B082-D7F3693F0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BB1CF-DFA3-4543-8E39-3B8059ADFB29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F66D-A13B-6F44-B082-D7F3693F0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344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1471807"/>
            <a:ext cx="2628900" cy="4705155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471807"/>
            <a:ext cx="7734300" cy="470515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BB1CF-DFA3-4543-8E39-3B8059ADFB29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F66D-A13B-6F44-B082-D7F3693F0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27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 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3688" y="1797051"/>
            <a:ext cx="11127317" cy="422428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374561" indent="-298382">
              <a:lnSpc>
                <a:spcPct val="95000"/>
              </a:lnSpc>
              <a:spcBef>
                <a:spcPts val="1480"/>
              </a:spcBef>
              <a:buClr>
                <a:schemeClr val="tx1"/>
              </a:buClr>
              <a:buSzPct val="80000"/>
              <a:buFont typeface="Arial"/>
              <a:buChar char="•"/>
              <a:defRPr sz="4933" b="0" i="0">
                <a:solidFill>
                  <a:srgbClr val="676767"/>
                </a:solidFill>
                <a:latin typeface="+mn-lt"/>
                <a:cs typeface="CiscoSans ExtraLight"/>
              </a:defRPr>
            </a:lvl1pPr>
            <a:lvl2pPr marL="677176" indent="-287799">
              <a:lnSpc>
                <a:spcPct val="95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/>
              <a:buChar char="•"/>
              <a:defRPr sz="2400" b="0" i="0">
                <a:solidFill>
                  <a:srgbClr val="676767"/>
                </a:solidFill>
                <a:latin typeface="+mn-lt"/>
                <a:cs typeface="CiscoSans ExtraLight"/>
              </a:defRPr>
            </a:lvl2pPr>
            <a:lvl3pPr marL="996719" indent="-228548">
              <a:buClr>
                <a:schemeClr val="tx1"/>
              </a:buClr>
              <a:buSzPct val="80000"/>
              <a:buFont typeface="Arial"/>
              <a:buChar char="•"/>
              <a:defRPr sz="2133" b="0" i="0">
                <a:solidFill>
                  <a:srgbClr val="676767"/>
                </a:solidFill>
                <a:latin typeface="+mn-lt"/>
                <a:cs typeface="CiscoSans ExtraLight"/>
              </a:defRPr>
            </a:lvl3pPr>
            <a:lvl4pPr marL="1214683" indent="-228548">
              <a:buClr>
                <a:schemeClr val="tx1"/>
              </a:buClr>
              <a:buSzPct val="80000"/>
              <a:buFont typeface="Arial"/>
              <a:buChar char="•"/>
              <a:defRPr sz="1867" b="0" i="0">
                <a:solidFill>
                  <a:srgbClr val="676767"/>
                </a:solidFill>
                <a:latin typeface="+mn-lt"/>
                <a:cs typeface="CiscoSans ExtraLight"/>
              </a:defRPr>
            </a:lvl4pPr>
            <a:lvl5pPr marL="1443231" indent="-224314">
              <a:buClr>
                <a:schemeClr val="tx1"/>
              </a:buClr>
              <a:buSzPct val="80000"/>
              <a:buFont typeface="Arial"/>
              <a:buChar char="•"/>
              <a:defRPr sz="1600" b="0" i="0">
                <a:solidFill>
                  <a:srgbClr val="676767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/>
              <a:t>Click to edit text</a:t>
            </a:r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583688" y="455085"/>
            <a:ext cx="11127317" cy="97578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3232681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087395"/>
          </a:xfrm>
        </p:spPr>
        <p:txBody>
          <a:bodyPr/>
          <a:lstStyle>
            <a:lvl1pPr>
              <a:defRPr b="0" cap="none" spc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Heavy" charset="0"/>
                <a:ea typeface="Franklin Gothic Heavy" charset="0"/>
                <a:cs typeface="Franklin Gothic Heavy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6951"/>
            <a:ext cx="10515600" cy="4620012"/>
          </a:xfrm>
        </p:spPr>
        <p:txBody>
          <a:bodyPr/>
          <a:lstStyle>
            <a:lvl1pPr>
              <a:defRPr>
                <a:latin typeface="Franklin Gothic Book" charset="0"/>
                <a:ea typeface="Franklin Gothic Book" charset="0"/>
                <a:cs typeface="Franklin Gothic Book" charset="0"/>
              </a:defRPr>
            </a:lvl1pPr>
            <a:lvl2pPr>
              <a:defRPr>
                <a:latin typeface="Franklin Gothic Book" charset="0"/>
                <a:ea typeface="Franklin Gothic Book" charset="0"/>
                <a:cs typeface="Franklin Gothic Book" charset="0"/>
              </a:defRPr>
            </a:lvl2pPr>
            <a:lvl3pPr>
              <a:defRPr>
                <a:latin typeface="Franklin Gothic Book" charset="0"/>
                <a:ea typeface="Franklin Gothic Book" charset="0"/>
                <a:cs typeface="Franklin Gothic Book" charset="0"/>
              </a:defRPr>
            </a:lvl3pPr>
            <a:lvl4pPr>
              <a:defRPr>
                <a:latin typeface="Franklin Gothic Book" charset="0"/>
                <a:ea typeface="Franklin Gothic Book" charset="0"/>
                <a:cs typeface="Franklin Gothic Book" charset="0"/>
              </a:defRPr>
            </a:lvl4pPr>
            <a:lvl5pPr>
              <a:defRPr>
                <a:latin typeface="Franklin Gothic Book" charset="0"/>
                <a:ea typeface="Franklin Gothic Book" charset="0"/>
                <a:cs typeface="Franklin Gothic Book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BB1CF-DFA3-4543-8E39-3B8059ADFB29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F66D-A13B-6F44-B082-D7F3693F0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350667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tx1"/>
                </a:solidFill>
                <a:effectLst/>
                <a:latin typeface="Franklin Gothic Demi" charset="0"/>
                <a:ea typeface="Franklin Gothic Demi" charset="0"/>
                <a:cs typeface="Franklin Gothic Demi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230392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Franklin Gothic Demi Cond" charset="0"/>
                <a:ea typeface="Franklin Gothic Demi Cond" charset="0"/>
                <a:cs typeface="Franklin Gothic Demi Cond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BB1CF-DFA3-4543-8E39-3B8059ADFB29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F66D-A13B-6F44-B082-D7F3693F0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102289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Franklin Gothic Heavy" charset="0"/>
                <a:ea typeface="Franklin Gothic Heavy" charset="0"/>
                <a:cs typeface="Franklin Gothic Heavy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84334"/>
            <a:ext cx="5181600" cy="4692629"/>
          </a:xfrm>
        </p:spPr>
        <p:txBody>
          <a:bodyPr/>
          <a:lstStyle>
            <a:lvl1pPr>
              <a:defRPr>
                <a:latin typeface="Franklin Gothic Book" charset="0"/>
                <a:ea typeface="Franklin Gothic Book" charset="0"/>
                <a:cs typeface="Franklin Gothic Book" charset="0"/>
              </a:defRPr>
            </a:lvl1pPr>
            <a:lvl2pPr>
              <a:defRPr>
                <a:latin typeface="Franklin Gothic Book" charset="0"/>
                <a:ea typeface="Franklin Gothic Book" charset="0"/>
                <a:cs typeface="Franklin Gothic Book" charset="0"/>
              </a:defRPr>
            </a:lvl2pPr>
            <a:lvl3pPr>
              <a:defRPr>
                <a:latin typeface="Franklin Gothic Book" charset="0"/>
                <a:ea typeface="Franklin Gothic Book" charset="0"/>
                <a:cs typeface="Franklin Gothic Book" charset="0"/>
              </a:defRPr>
            </a:lvl3pPr>
            <a:lvl4pPr>
              <a:defRPr>
                <a:latin typeface="Franklin Gothic Book" charset="0"/>
                <a:ea typeface="Franklin Gothic Book" charset="0"/>
                <a:cs typeface="Franklin Gothic Book" charset="0"/>
              </a:defRPr>
            </a:lvl4pPr>
            <a:lvl5pPr>
              <a:defRPr>
                <a:latin typeface="Franklin Gothic Book" charset="0"/>
                <a:ea typeface="Franklin Gothic Book" charset="0"/>
                <a:cs typeface="Franklin Gothic Book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484334"/>
            <a:ext cx="5181600" cy="469262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BB1CF-DFA3-4543-8E39-3B8059ADFB29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F66D-A13B-6F44-B082-D7F3693F0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"/>
            <a:ext cx="10515600" cy="110228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487010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310922"/>
            <a:ext cx="5157787" cy="387693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487010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310922"/>
            <a:ext cx="5183188" cy="387693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BB1CF-DFA3-4543-8E39-3B8059ADFB29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F66D-A13B-6F44-B082-D7F3693F0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720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BB1CF-DFA3-4543-8E39-3B8059ADFB29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F66D-A13B-6F44-B082-D7F3693F0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680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BB1CF-DFA3-4543-8E39-3B8059ADFB29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F66D-A13B-6F44-B082-D7F3693F0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515648"/>
            <a:ext cx="3932237" cy="82985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515648"/>
            <a:ext cx="6172200" cy="46334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345498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BB1CF-DFA3-4543-8E39-3B8059ADFB29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F66D-A13B-6F44-B082-D7F3693F0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9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622119"/>
            <a:ext cx="3932237" cy="767219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622119"/>
            <a:ext cx="6172200" cy="457087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389339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BB1CF-DFA3-4543-8E39-3B8059ADFB29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F66D-A13B-6F44-B082-D7F3693F0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753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897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484334"/>
            <a:ext cx="10515600" cy="46926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Franklin Gothic Book" charset="0"/>
                <a:ea typeface="Franklin Gothic Book" charset="0"/>
                <a:cs typeface="Franklin Gothic Book" charset="0"/>
              </a:defRPr>
            </a:lvl1pPr>
          </a:lstStyle>
          <a:p>
            <a:fld id="{288BB1CF-DFA3-4543-8E39-3B8059ADFB29}" type="datetimeFigureOut">
              <a:rPr lang="en-US" smtClean="0"/>
              <a:pPr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Franklin Gothic Book" charset="0"/>
                <a:ea typeface="Franklin Gothic Book" charset="0"/>
                <a:cs typeface="Franklin Gothic Book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Franklin Gothic Book" charset="0"/>
                <a:ea typeface="Franklin Gothic Book" charset="0"/>
                <a:cs typeface="Franklin Gothic Book" charset="0"/>
              </a:defRPr>
            </a:lvl1pPr>
          </a:lstStyle>
          <a:p>
            <a:fld id="{418AF66D-A13B-6F44-B082-D7F3693F01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Franklin Gothic Heavy" charset="0"/>
          <a:ea typeface="Franklin Gothic Heavy" charset="0"/>
          <a:cs typeface="Franklin Gothic Heav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Franklin Gothic Demi Cond" charset="0"/>
          <a:ea typeface="Franklin Gothic Demi Cond" charset="0"/>
          <a:cs typeface="Franklin Gothic Demi Cond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Franklin Gothic Book" charset="0"/>
          <a:ea typeface="Franklin Gothic Book" charset="0"/>
          <a:cs typeface="Franklin Gothic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Franklin Gothic Book" charset="0"/>
          <a:ea typeface="Franklin Gothic Book" charset="0"/>
          <a:cs typeface="Franklin Gothic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Franklin Gothic Book" charset="0"/>
          <a:ea typeface="Franklin Gothic Book" charset="0"/>
          <a:cs typeface="Franklin Gothic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Franklin Gothic Book" charset="0"/>
          <a:ea typeface="Franklin Gothic Book" charset="0"/>
          <a:cs typeface="Franklin Gothic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Sherri.parks@dir.texas.gov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Capitol Complex VoIP Telephone System Conversion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Sherri Parks</a:t>
            </a:r>
          </a:p>
          <a:p>
            <a:r>
              <a:rPr lang="en-US" dirty="0"/>
              <a:t>Texas Department of Information Resources</a:t>
            </a:r>
          </a:p>
          <a:p>
            <a:r>
              <a:rPr lang="en-US" dirty="0"/>
              <a:t>Tuesday, October 17 2017</a:t>
            </a:r>
          </a:p>
        </p:txBody>
      </p:sp>
    </p:spTree>
    <p:extLst>
      <p:ext uri="{BB962C8B-B14F-4D97-AF65-F5344CB8AC3E}">
        <p14:creationId xmlns:p14="http://schemas.microsoft.com/office/powerpoint/2010/main" val="76914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00A4D-4B39-40AE-A11E-D6F49F5BE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Deployment Schedule and Progress to 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FDBB69-617B-4B61-827C-520C4E8357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Agencies to Transition by March 31</a:t>
            </a:r>
            <a:r>
              <a:rPr lang="en-US" baseline="30000" dirty="0"/>
              <a:t>st</a:t>
            </a:r>
            <a:r>
              <a:rPr lang="en-US" dirty="0"/>
              <a:t>, 2018</a:t>
            </a:r>
          </a:p>
          <a:p>
            <a:r>
              <a:rPr lang="en-US" dirty="0"/>
              <a:t>95 Agencies on the Capitol Complex</a:t>
            </a:r>
          </a:p>
          <a:p>
            <a:r>
              <a:rPr lang="en-US" dirty="0"/>
              <a:t>65 Engineering Meetings Conducted</a:t>
            </a:r>
          </a:p>
          <a:p>
            <a:r>
              <a:rPr lang="en-US" dirty="0"/>
              <a:t>37 Agencies have some or all of their Phones Converted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Chart 3" descr="Line chart showing deployment of phones FY17 Q1 to FY18 Q1. See details in slide notes.">
            <a:extLst>
              <a:ext uri="{FF2B5EF4-FFF2-40B4-BE49-F238E27FC236}">
                <a16:creationId xmlns:a16="http://schemas.microsoft.com/office/drawing/2014/main" id="{43F7E8CE-DA31-4B56-81D9-0A9955528E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01271372"/>
              </p:ext>
            </p:extLst>
          </p:nvPr>
        </p:nvGraphicFramePr>
        <p:xfrm>
          <a:off x="1436916" y="3611880"/>
          <a:ext cx="9158694" cy="3246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88080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83688" y="1430867"/>
            <a:ext cx="9025705" cy="4861779"/>
          </a:xfrm>
        </p:spPr>
        <p:txBody>
          <a:bodyPr/>
          <a:lstStyle/>
          <a:p>
            <a:pPr marL="374561" lvl="1" indent="-298382">
              <a:spcBef>
                <a:spcPts val="1480"/>
              </a:spcBef>
            </a:pPr>
            <a:r>
              <a:rPr lang="en-US" sz="3200" dirty="0"/>
              <a:t>Cat 5 or above cabling</a:t>
            </a:r>
          </a:p>
          <a:p>
            <a:r>
              <a:rPr lang="en-US" sz="3200" dirty="0"/>
              <a:t>Ethernet Switches </a:t>
            </a:r>
          </a:p>
          <a:p>
            <a:pPr lvl="1"/>
            <a:r>
              <a:rPr lang="en-US" sz="1867" dirty="0"/>
              <a:t>Power Over Ethernet (POE) or Power Brick</a:t>
            </a:r>
          </a:p>
          <a:p>
            <a:pPr lvl="1"/>
            <a:r>
              <a:rPr lang="en-US" sz="1867" dirty="0"/>
              <a:t>Single cable to phone provide Network connectivity AND power</a:t>
            </a:r>
          </a:p>
          <a:p>
            <a:r>
              <a:rPr lang="en-US" sz="3200" dirty="0"/>
              <a:t>Quality of Service (</a:t>
            </a:r>
            <a:r>
              <a:rPr lang="en-US" sz="3200" dirty="0" err="1"/>
              <a:t>QoS</a:t>
            </a:r>
            <a:r>
              <a:rPr lang="en-US" sz="3200" dirty="0"/>
              <a:t>)</a:t>
            </a:r>
          </a:p>
          <a:p>
            <a:pPr lvl="1"/>
            <a:r>
              <a:rPr lang="en-US" sz="1867" dirty="0" err="1"/>
              <a:t>AutoQoS</a:t>
            </a:r>
            <a:endParaRPr lang="en-US" sz="1867" dirty="0"/>
          </a:p>
          <a:p>
            <a:pPr lvl="1"/>
            <a:r>
              <a:rPr lang="en-US" sz="1867" dirty="0" err="1"/>
              <a:t>SmartPorts</a:t>
            </a:r>
            <a:endParaRPr lang="en-US" sz="1867" dirty="0"/>
          </a:p>
          <a:p>
            <a:pPr lvl="1"/>
            <a:r>
              <a:rPr lang="en-US" sz="1867" dirty="0"/>
              <a:t>Classification, Marking, Queuing</a:t>
            </a:r>
          </a:p>
          <a:p>
            <a:pPr lvl="1"/>
            <a:r>
              <a:rPr lang="en-US" sz="1867" dirty="0"/>
              <a:t>LLQ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2198" y="55035"/>
            <a:ext cx="11127317" cy="975783"/>
          </a:xfrm>
        </p:spPr>
        <p:txBody>
          <a:bodyPr/>
          <a:lstStyle/>
          <a:p>
            <a:r>
              <a:rPr lang="en-US" dirty="0"/>
              <a:t>Is your network VoIP ready?</a:t>
            </a:r>
          </a:p>
        </p:txBody>
      </p:sp>
    </p:spTree>
    <p:extLst>
      <p:ext uri="{BB962C8B-B14F-4D97-AF65-F5344CB8AC3E}">
        <p14:creationId xmlns:p14="http://schemas.microsoft.com/office/powerpoint/2010/main" val="927427673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B1101-FB03-43FC-9E5C-72C73A775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Remote Office Capability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21F1-FEDE-4263-BFFE-4218D39DD9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Have Successfully Deployed  Remote Offices in Austin and Other Cities within the State</a:t>
            </a:r>
          </a:p>
          <a:p>
            <a:pPr lvl="1"/>
            <a:r>
              <a:rPr lang="en-US" dirty="0"/>
              <a:t>Georgetown</a:t>
            </a:r>
          </a:p>
          <a:p>
            <a:pPr lvl="1"/>
            <a:r>
              <a:rPr lang="en-US" dirty="0"/>
              <a:t>Lubbock</a:t>
            </a:r>
          </a:p>
          <a:p>
            <a:pPr lvl="1"/>
            <a:r>
              <a:rPr lang="en-US" dirty="0"/>
              <a:t>Pharr</a:t>
            </a:r>
          </a:p>
          <a:p>
            <a:pPr lvl="1"/>
            <a:r>
              <a:rPr lang="en-US" dirty="0"/>
              <a:t>Corpus Christi</a:t>
            </a:r>
          </a:p>
          <a:p>
            <a:r>
              <a:rPr lang="en-US" dirty="0"/>
              <a:t>Keep Same Phone Numbers</a:t>
            </a:r>
          </a:p>
          <a:p>
            <a:r>
              <a:rPr lang="en-US" dirty="0"/>
              <a:t>No Long Distance Costs when calling Between Offices that are on the VoIP Platform</a:t>
            </a:r>
          </a:p>
        </p:txBody>
      </p:sp>
    </p:spTree>
    <p:extLst>
      <p:ext uri="{BB962C8B-B14F-4D97-AF65-F5344CB8AC3E}">
        <p14:creationId xmlns:p14="http://schemas.microsoft.com/office/powerpoint/2010/main" val="23344302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CFD57-EB9E-4DB3-B314-32387659F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3DFBB-07A5-4ED3-A430-C23B4ED6C6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Sherri Parks</a:t>
            </a:r>
          </a:p>
          <a:p>
            <a:pPr marL="0" indent="0" algn="ctr">
              <a:buNone/>
            </a:pPr>
            <a:r>
              <a:rPr lang="en-US" dirty="0">
                <a:hlinkClick r:id="rId2"/>
              </a:rPr>
              <a:t>Sherri.parks@dir.texas.gov</a:t>
            </a:r>
            <a:endParaRPr lang="en-US" dirty="0"/>
          </a:p>
          <a:p>
            <a:pPr marL="0" indent="0" algn="ctr">
              <a:buNone/>
            </a:pPr>
            <a:r>
              <a:rPr lang="en-US" dirty="0"/>
              <a:t>512-463-3580</a:t>
            </a:r>
          </a:p>
        </p:txBody>
      </p:sp>
    </p:spTree>
    <p:extLst>
      <p:ext uri="{BB962C8B-B14F-4D97-AF65-F5344CB8AC3E}">
        <p14:creationId xmlns:p14="http://schemas.microsoft.com/office/powerpoint/2010/main" val="3574702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C9F21-DE1B-4F41-BB30-407747518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5650F3-D5AB-4FA4-BD6E-D9E9293DF2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Capitol Complex Phone System (CCTS) Background</a:t>
            </a:r>
          </a:p>
          <a:p>
            <a:r>
              <a:rPr lang="en-US" dirty="0"/>
              <a:t>VoIP System Phone and Feature Options</a:t>
            </a:r>
          </a:p>
          <a:p>
            <a:r>
              <a:rPr lang="en-US" dirty="0"/>
              <a:t>Deployment Schedule</a:t>
            </a:r>
          </a:p>
          <a:p>
            <a:r>
              <a:rPr lang="en-US" dirty="0"/>
              <a:t>Progress to Date</a:t>
            </a:r>
          </a:p>
          <a:p>
            <a:r>
              <a:rPr lang="en-US" dirty="0"/>
              <a:t>Is Your Network VoIP Ready?</a:t>
            </a:r>
          </a:p>
          <a:p>
            <a:r>
              <a:rPr lang="en-US" dirty="0"/>
              <a:t>Remote Office Capabilities</a:t>
            </a:r>
          </a:p>
        </p:txBody>
      </p:sp>
    </p:spTree>
    <p:extLst>
      <p:ext uri="{BB962C8B-B14F-4D97-AF65-F5344CB8AC3E}">
        <p14:creationId xmlns:p14="http://schemas.microsoft.com/office/powerpoint/2010/main" val="840417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019CC-533D-417B-8D6B-DCD5F8072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CCTS 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01642A-9D82-4A4A-A37C-A3FCB9AD80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PBX Installed in 1985</a:t>
            </a:r>
          </a:p>
          <a:p>
            <a:r>
              <a:rPr lang="en-US" dirty="0"/>
              <a:t>Procured Cisco VoIP System in 2004</a:t>
            </a:r>
          </a:p>
          <a:p>
            <a:r>
              <a:rPr lang="en-US" dirty="0"/>
              <a:t>Deployed at DIR to test functionality and possibility of expanding to the entire Capitol Complex</a:t>
            </a:r>
          </a:p>
          <a:p>
            <a:r>
              <a:rPr lang="en-US" dirty="0"/>
              <a:t>Released SOW in 2011 for a Managed Service for the VoIP System</a:t>
            </a:r>
          </a:p>
          <a:p>
            <a:r>
              <a:rPr lang="en-US" dirty="0"/>
              <a:t>Too expensive</a:t>
            </a:r>
          </a:p>
          <a:p>
            <a:r>
              <a:rPr lang="en-US" dirty="0"/>
              <a:t>Cancelled SOW</a:t>
            </a:r>
          </a:p>
          <a:p>
            <a:r>
              <a:rPr lang="en-US" dirty="0"/>
              <a:t>Upgraded system to Cisco Hosted Collaboration Solution (HCS) platform in 2015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597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3F863-61C1-400D-8574-46BE82724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A558D4-6D9D-469B-9B87-3A8AA704F5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14050"/>
            <a:ext cx="10515600" cy="564395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New Features Include:</a:t>
            </a:r>
          </a:p>
          <a:p>
            <a:pPr lvl="1"/>
            <a:r>
              <a:rPr lang="en-US" dirty="0"/>
              <a:t>Voice Mail to E-mail</a:t>
            </a:r>
          </a:p>
          <a:p>
            <a:pPr lvl="1"/>
            <a:r>
              <a:rPr lang="en-US" dirty="0"/>
              <a:t>Single Number Reach</a:t>
            </a:r>
          </a:p>
          <a:p>
            <a:pPr lvl="1"/>
            <a:r>
              <a:rPr lang="en-US" dirty="0"/>
              <a:t>Video </a:t>
            </a:r>
          </a:p>
          <a:p>
            <a:pPr lvl="1"/>
            <a:r>
              <a:rPr lang="en-US" dirty="0"/>
              <a:t>Enhanced Call Center Capability</a:t>
            </a:r>
          </a:p>
          <a:p>
            <a:pPr lvl="2"/>
            <a:r>
              <a:rPr lang="en-US" dirty="0"/>
              <a:t>A 100 percent browser-based desktop implemented through a web 2.0 interface; no client side installations required</a:t>
            </a:r>
          </a:p>
          <a:p>
            <a:pPr lvl="2"/>
            <a:r>
              <a:rPr lang="en-US" dirty="0"/>
              <a:t>Supervisor can silent monitor, barge-in and intercept calls</a:t>
            </a:r>
          </a:p>
          <a:p>
            <a:pPr lvl="2"/>
            <a:r>
              <a:rPr lang="en-US" dirty="0"/>
              <a:t>View Agent activity in real time</a:t>
            </a:r>
          </a:p>
          <a:p>
            <a:pPr lvl="2"/>
            <a:r>
              <a:rPr lang="en-US" dirty="0"/>
              <a:t>At-home agent capability</a:t>
            </a:r>
          </a:p>
          <a:p>
            <a:pPr lvl="1"/>
            <a:r>
              <a:rPr lang="en-US" dirty="0"/>
              <a:t>Jabber</a:t>
            </a:r>
          </a:p>
          <a:p>
            <a:pPr lvl="2"/>
            <a:r>
              <a:rPr lang="en-US" dirty="0"/>
              <a:t>Client loaded on your PC</a:t>
            </a:r>
          </a:p>
          <a:p>
            <a:pPr lvl="2"/>
            <a:r>
              <a:rPr lang="en-US" dirty="0"/>
              <a:t>Allows for work at home capability</a:t>
            </a:r>
          </a:p>
          <a:p>
            <a:pPr lvl="2"/>
            <a:r>
              <a:rPr lang="en-US" dirty="0"/>
              <a:t>Presence and IM</a:t>
            </a:r>
          </a:p>
          <a:p>
            <a:pPr lvl="2"/>
            <a:r>
              <a:rPr lang="en-US" dirty="0"/>
              <a:t>Voice and Video</a:t>
            </a:r>
          </a:p>
          <a:p>
            <a:pPr lvl="2"/>
            <a:r>
              <a:rPr lang="en-US" dirty="0"/>
              <a:t>Desktop sharing and conferencing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944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Jabber – Adding Mobility to a Desk Phone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>
          <a:xfrm>
            <a:off x="1869406" y="1328738"/>
            <a:ext cx="4993508" cy="5529262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>
                <a:solidFill>
                  <a:srgbClr val="0096D6"/>
                </a:solidFill>
              </a:rPr>
              <a:t>Jabber for PC, MAC &amp; Smartphone and Tablet*</a:t>
            </a:r>
          </a:p>
          <a:p>
            <a:pPr marL="0" indent="0">
              <a:buNone/>
            </a:pPr>
            <a:endParaRPr lang="en-US" sz="1800" dirty="0">
              <a:solidFill>
                <a:srgbClr val="0096D6"/>
              </a:solidFill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FF0000"/>
                </a:solidFill>
              </a:rPr>
              <a:t>$2.00 per month</a:t>
            </a:r>
          </a:p>
          <a:p>
            <a:pPr marL="293688" lvl="1" indent="0">
              <a:buNone/>
            </a:pPr>
            <a:r>
              <a:rPr lang="en-US" sz="1400" dirty="0">
                <a:solidFill>
                  <a:srgbClr val="FF0000"/>
                </a:solidFill>
              </a:rPr>
              <a:t>add-on cost to a desk phone</a:t>
            </a:r>
          </a:p>
          <a:p>
            <a:r>
              <a:rPr lang="en-US" sz="1800" dirty="0"/>
              <a:t>Smartphone or tablet client with advanced collaboration capabilities</a:t>
            </a:r>
          </a:p>
          <a:p>
            <a:pPr lvl="1"/>
            <a:r>
              <a:rPr lang="en-US" sz="1400" dirty="0"/>
              <a:t>Visual voicemail for your Unity voicemail box</a:t>
            </a:r>
          </a:p>
          <a:p>
            <a:pPr lvl="1"/>
            <a:r>
              <a:rPr lang="en-US" sz="1400" dirty="0"/>
              <a:t>Make/take calls on your smart phone or tablet from your desk phone number</a:t>
            </a:r>
          </a:p>
          <a:p>
            <a:r>
              <a:rPr lang="en-US" sz="1800" dirty="0"/>
              <a:t>Provides presence (free/busy status) for contacts, </a:t>
            </a:r>
          </a:p>
          <a:p>
            <a:r>
              <a:rPr lang="en-US" sz="1800" dirty="0"/>
              <a:t>Instant Messaging – Chat, Group Chat, Desktop Share and File Transfer</a:t>
            </a:r>
          </a:p>
          <a:p>
            <a:r>
              <a:rPr lang="en-US" sz="1800" dirty="0"/>
              <a:t>Softphone with point-to-point video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950128" y="5656173"/>
            <a:ext cx="82721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Ideal for the mobile or teleworker that works from their smartphone and/or tablet in conjunction with their desk phone, and wants advanced collaborative tools</a:t>
            </a:r>
            <a:endParaRPr lang="en-US" b="1" i="1" dirty="0"/>
          </a:p>
        </p:txBody>
      </p:sp>
      <p:pic>
        <p:nvPicPr>
          <p:cNvPr id="16" name="Picture 15" descr="Tablet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6798" y="1621358"/>
            <a:ext cx="1927041" cy="140056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1905433" y="6428947"/>
            <a:ext cx="6473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*Note – Smartphone and tablet mobility will be enhanced with next phase of infrastructure build out</a:t>
            </a:r>
          </a:p>
        </p:txBody>
      </p:sp>
      <p:pic>
        <p:nvPicPr>
          <p:cNvPr id="14" name="wp3000001" descr="Cell Phon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8566" y="1474895"/>
            <a:ext cx="773371" cy="154054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lowchart: Alternate Process 5">
            <a:hlinkClick r:id="rId4" action="ppaction://hlinksldjump" tooltip="Click on the TOC button to go back to the Table of Contents"/>
          </p:cNvPr>
          <p:cNvSpPr/>
          <p:nvPr/>
        </p:nvSpPr>
        <p:spPr bwMode="auto">
          <a:xfrm>
            <a:off x="9823174" y="636105"/>
            <a:ext cx="616226" cy="212035"/>
          </a:xfrm>
          <a:prstGeom prst="flowChartAlternateProcess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</a:pPr>
            <a:r>
              <a:rPr lang="en-US" sz="900" dirty="0">
                <a:solidFill>
                  <a:schemeClr val="tx1"/>
                </a:solidFill>
                <a:latin typeface="Arial" charset="0"/>
              </a:rPr>
              <a:t>TOC</a:t>
            </a:r>
          </a:p>
        </p:txBody>
      </p:sp>
      <p:grpSp>
        <p:nvGrpSpPr>
          <p:cNvPr id="4" name="Group 3" descr="Laptop"/>
          <p:cNvGrpSpPr/>
          <p:nvPr/>
        </p:nvGrpSpPr>
        <p:grpSpPr>
          <a:xfrm>
            <a:off x="7415251" y="3498124"/>
            <a:ext cx="2498163" cy="1668873"/>
            <a:chOff x="6485373" y="3969925"/>
            <a:chExt cx="2498163" cy="1668873"/>
          </a:xfrm>
        </p:grpSpPr>
        <p:pic>
          <p:nvPicPr>
            <p:cNvPr id="18" name="Picture 17" descr="Laptop"/>
            <p:cNvPicPr>
              <a:picLocks noChangeAspect="1"/>
            </p:cNvPicPr>
            <p:nvPr/>
          </p:nvPicPr>
          <p:blipFill rotWithShape="1">
            <a:blip r:embed="rId5"/>
            <a:srcRect l="5507" r="4437" b="9702"/>
            <a:stretch/>
          </p:blipFill>
          <p:spPr>
            <a:xfrm>
              <a:off x="6485373" y="3969925"/>
              <a:ext cx="2498163" cy="1668873"/>
            </a:xfrm>
            <a:prstGeom prst="rect">
              <a:avLst/>
            </a:prstGeom>
          </p:spPr>
        </p:pic>
        <p:pic>
          <p:nvPicPr>
            <p:cNvPr id="19" name="Picture 18" descr="Used To Show Same Screensaver As Tablet On The Laptop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0994" y="3982901"/>
              <a:ext cx="2026920" cy="1186108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611002385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2-Line IP Phone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>
          <a:xfrm>
            <a:off x="656225" y="1238816"/>
            <a:ext cx="5314950" cy="55292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rgbClr val="49A6DD"/>
                </a:solidFill>
              </a:rPr>
              <a:t>8811 IP Phone </a:t>
            </a:r>
          </a:p>
          <a:p>
            <a:pPr marL="0" indent="0">
              <a:buNone/>
            </a:pPr>
            <a:endParaRPr lang="en-US" sz="1800" dirty="0">
              <a:solidFill>
                <a:srgbClr val="49A6DD"/>
              </a:solidFill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FF0000"/>
                </a:solidFill>
              </a:rPr>
              <a:t>$17.75 per month</a:t>
            </a:r>
          </a:p>
          <a:p>
            <a:pPr marL="293688" lvl="1" indent="0">
              <a:buNone/>
            </a:pPr>
            <a:r>
              <a:rPr lang="en-US" sz="1400" dirty="0">
                <a:solidFill>
                  <a:srgbClr val="FF0000"/>
                </a:solidFill>
              </a:rPr>
              <a:t>Includes line, license, VM (if applicable) and device cost</a:t>
            </a:r>
            <a:r>
              <a:rPr lang="en-US" sz="1400" dirty="0"/>
              <a:t> </a:t>
            </a:r>
            <a:endParaRPr lang="en-US" sz="1400" dirty="0">
              <a:solidFill>
                <a:srgbClr val="FF0000"/>
              </a:solidFill>
            </a:endParaRPr>
          </a:p>
          <a:p>
            <a:r>
              <a:rPr lang="en-US" sz="1800" dirty="0"/>
              <a:t>2-button phone with 5” 800x480 greyscale display</a:t>
            </a:r>
          </a:p>
          <a:p>
            <a:r>
              <a:rPr lang="en-US" sz="1800" dirty="0"/>
              <a:t>Call waiting on each line (manage multiple calls on a single button)</a:t>
            </a:r>
          </a:p>
          <a:p>
            <a:r>
              <a:rPr lang="en-US" sz="1800" dirty="0"/>
              <a:t>Standard and advanced calling features (Conference, transfer, forward calls, etc.)</a:t>
            </a:r>
          </a:p>
          <a:p>
            <a:r>
              <a:rPr lang="en-US" sz="1800" dirty="0"/>
              <a:t>Gigabit Ethernet port for PC</a:t>
            </a:r>
          </a:p>
          <a:p>
            <a:r>
              <a:rPr lang="en-US" sz="1800" dirty="0"/>
              <a:t>Full duplex speakerphone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8" descr="Desk Phone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74251" y="2061714"/>
            <a:ext cx="3590580" cy="2751908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791103" y="5384059"/>
            <a:ext cx="8340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Ideal for most employees and knowledge users, campus based or teleworkers, as users will have excellent voice quality with enhanced call handling features</a:t>
            </a:r>
          </a:p>
        </p:txBody>
      </p:sp>
      <p:sp>
        <p:nvSpPr>
          <p:cNvPr id="11" name="Flowchart: Alternate Process 10">
            <a:hlinkClick r:id="rId3" action="ppaction://hlinksldjump" tooltip="Click on the TOC button to go back to the Table of Contents"/>
          </p:cNvPr>
          <p:cNvSpPr/>
          <p:nvPr/>
        </p:nvSpPr>
        <p:spPr bwMode="auto">
          <a:xfrm>
            <a:off x="9823174" y="636105"/>
            <a:ext cx="616226" cy="212035"/>
          </a:xfrm>
          <a:prstGeom prst="flowChartAlternateProcess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</a:pPr>
            <a:r>
              <a:rPr lang="en-US" sz="900" dirty="0">
                <a:solidFill>
                  <a:schemeClr val="tx1"/>
                </a:solidFill>
                <a:latin typeface="Arial" charset="0"/>
              </a:rPr>
              <a:t>TOC</a:t>
            </a:r>
          </a:p>
        </p:txBody>
      </p:sp>
      <p:sp>
        <p:nvSpPr>
          <p:cNvPr id="4" name="AutoShape 2" descr="data:image/jpeg;base64,/9j/4AAQSkZJRgABAQAAAQABAAD/2wCEAAkGBxQTEhUTExQVExUXFxYYFhcXFxUVGRkXFxQWFxcVFxYYHCggGBonHBYXITEhJSkrLy4uFx8zODMsNygtLisBCgoKDQ0OFA0PFTAZFBwrKywrLCwrKywsLDcrKzc3KywrKzcrLCwrKysrLCsrKyssKysrKysrKysrKysrKysrK//AABEIALMAwAMBIgACEQEDEQH/xAAcAAABBAMBAAAAAAAAAAAAAAAAAwQFBgIHCAH/xAA8EAABBAAEAwYDBQcEAwEAAAABAAIDEQQSITEFQVEGByJhcYETMpEUQqGxwVJikqLR4fAjM3KCFVNjCP/EABcBAQEBAQAAAAAAAAAAAAAAAAABAgP/xAAcEQEBAAMAAwEAAAAAAAAAAAAAAQIRMRMhQQP/2gAMAwEAAhEDEQA/AN4oQhAIQhAIQhAIQhAIQhAWoPtV2mhwMXxJTZN5GD5nEdOg6nkn3GuJMw0L5pDTWCz5nk0eZOi5o7U9oJMbO6aTno1vJjeTQgsvGe9LGzE/DcIG8msFn3cdT+CjcP2+x7Tf2mQ+tH8wqqAlWtRW0uz/AHuSAhuKjD2/ts8Lh5luxW2+G4+OeNssTg9jhYI/zQrlpsS2b3G8Ud8SbDk2wgPA6EaH6gj6IjcSEIQCEIQCEIQCEIQCEIQCEIQCEIQCEIQC8K9Vb7fdoxgcI+UEfEPgiHV5Gh9BqfZBq7vm7V/Gm+yRn/TiJz1s6Stb9Aa9SVrZgRmLiSSSSbN72d06ihQYMYnsGHTjDYO0pj5hE3zRTHiEuXwt1JV17quLYfCPlfM/LljvaybI0aOZ9FrgyG75nn0ScUjrNGr8Pr1P+c0HV/BuPYfFNDoJWvHS6cPVp1CkguWcPhWii22kbOaSD62NVZ+F9s8fh9GT/Fb+zMM/826I6AQtW8L73eWKwzmfvxOzj+BwBH1KunCO2ODxOkU7M37Ljkd/C6kE8heL1AIQhAIQhAIQhAIQhAIQhB4Sudu97tL9rxnwmG4oLYOhf9931AHstu95XaUYLBuc01LJccXWyNXD0Gv0XNuEjsoHWFgUzg8Ik8Fh1OQxhotFN53tibZVQxeJzuzOOie9oOIZnZRsFX2iSV1MCBaWezlbv+XmU74fFZvkNB+pTWPC5TluyfmP6BTeBi2QO3ytY3M40Lq0rDK13ykH0/onmAlYCbLbd4WBwBsX4jR/aOl9AvZ+FRSEl0LR/wDTDuyHzJbqDqfzV05+SS6JRx2QOpA6bkDfl7qVx/ZdhDdCLJBc8W3Stnt05qFHC5AQIsQHnWo52mN2l6ZtQRoddErBxnE4Wi5ksQ3DmH4kfrppzUsamUqQwnEsZhHZYMS8NGwJ+IwjlTTdex0Vo4b3q4hmmJw7ZRzfE7K7+BwIP1ComGxsb/leD5WAf7pwQity8N7f4GXLcvwXO2bKMhvpe34qzxStcA5pDgdiCCD6ELnKWMPsuA10rfRP+yuHezERiCSSK3tzBriGkZgPE0aHfog6BQhCAQhCAQhCAXlr1VDvP7RfY8E8tNSy3HH1sjxO9h+iDTfet2j+2Y0hhuKG42VsTfjd7kD6KCwEKjYG6qewDEVL4GNYcaxmRnmU4hNBVPtHjbcRyCCGxctnfdP+F4hrASTryAUO3U2n2FiQSGGbZulMQMoJngoU+Y/QmjQIBNEgE7AnYFB6yKvlOXboRpqND5pTDlzCCBt+yS3p906chz/NDHXsfon3D8EZXZW3ZIAA5kpGMpL04j4ow6O05eIVyqrPr1SrIgP9tzoxd00+E6AVVEbClH43DmM5XV8xb/2F2P5SkmQ18pLfTT8Nldud/KdlSuL4Xh5vnjbZ5t8B+rVDY7hpgLPhzOIc6vhvpxDeZzDkB5J5Fi5G7hr/AOQ/qCknFz5DI4VpTG3dDmT5kqLhMpffCgVt7C4K5ojWrnh3oG2R+Sq+GhzvDeu/oN1tDsHgbc+UjRoyN9Tq76AAe5Udl3QhCqBCEIBCEIPCude97tB9qxpY03HBcbehdfjP1AHst09vOPfY8HJKDTyMkf8Azdsfbf2XL7tT1QLYUKewIUNhWqaw+gRTrFz5WE9AqLjZMxVk7R4nK0M9yqsNSg9iYpbARWmMDFP4OGggcsj8NdRSSY2ZjXMa4PY+swPhOm21i/Ok5jJIJDXFouyBY8IBP0BH1Cya4HY2gSwUWUHMRZNnoNgACfzWUMRkikkbM1hY8NbEXPD3ZvvNAoBo1tLNnY1w+IQAQaJ+W+YJ5FKcU4Vhm26Mve06NBNBziNsoNEa/QK6Zt+EsPO6QMc/Zo06ku+8RyNae5TlpTaRhyEAjNloHYXX5JKHiTI4Xxy4d4lcTlkqwNqIcLIqidN712Ua1IkQV6mXDpHFtuvc5b0Jb1r1T6KLOQ3qdfQblBLcFgIaX1bnUGjrroPcrdHCcAIYmRjXKNT1cdXO9ytedkWMOKja7Zvyit3gaA+1n1pbPCiPUIQqBCF4Sg9TfGYxkTDJI9sbGi3OcQAB6lUjtZ3oYfDWzD1ipujT/ptN145BY35Bab492imx0w+0yfFIz2xvhZG0EEFoGjvUoLJ3u9q2YyWNkLs0MbSQ4aBznbkeVAAe614zUpTGy5neaxiCKf4RqlsI3XyGqjcMKTzHTfDgJ5u0HogrnGcX8SQn/KTSJqwcbKc4dloH2Ag5qajj0rqm2EhoJeWfLpuR/gQJtimYwsjkth3a4UdRVZhyqtPIJTDxGNridTq4gX00A5nZZumyyGN1Zgasai+n6Je0GOCYJYZZRIyowCWEA5gfloXZs2NtK80hgGMNlrA0g0a6kXp03RPw6N5stp3VvhP1CVEADC1nhsEDnqeZ90DgPG2npos7THAcUZFFIybDFz36skJtrSGkCiOVku9hyCz4e9xaS66vSxRI66+aB80KU4PHQMhG+3p/c0oxjC4ho3JpXrsbwsTYho3jiAe7zP3B9bPsge92eCke+TESRPiY22xF4IMlk5pA06huml9VsYIC9RAi14SqN3hdvRgwIIAJMU8HKNHNj85NdzyCCa7WdrcPgGZpneMglkY+d5HIDl6laR7Ydv8AEYokSOMENtc2CMkOc075pAfF5jQaqtcT4s90jpXPMs7iHGR1+E6hzC06ABWjsR3WT4upZy6CLcFwt7hX3Gnl5lBScPHNiCIoWONjKGMaS5wJsWBv6p7/AOOdhs7JAWyXTwSCW5Ttppuf5VvzizMNwbAuOHY1sjqZGTq58pBDS486AJPoVoTjBI3JJPM7nzJ5k6knzRUaTZtOcO1NY0/w4QSGFjsgJh2pxQLwwbNFe6l8CQxrpDs0aeqp2LlLnWeZJQYwMtTPD4OZTHBRWp7DR0gcN8ITaRrrEzCWUQ3M5uZhOtD1q9lni7LaBAdoRZq66pvLipHMbH8NwDSSANQSQBd3WwOuiBXC4R2bO8tPMBt6nqSeXklOHTRuD3SEF7W/7R3Lud82gciEm17mhsYouoHy1JoC+V6LPikUYkDCBJQaHFwBIcauiPVB5w+c07MbAy0fM3bb9gnQnOUurwggE2DRN0K9ikMSxuXI0hp0ygCxfmByP1WD55XtbHkaA03bT4SeRdetjX6lBIRuB1CVam+FiytDen5pw0EkAbk0gkuExjxSO2Aofqf0W4exXDPg4cFwp8njf5X8rfYUFQOyvCBNPHFVsZT5P+IOgPq5beARHqEIQVfvA7Vjh+FMmhkeS2Ib+KrLiOg/oudcXO+yX3JNKbeTRJJ1a9rh1/orh3t8VM/Evh65YG5RXi1+Zzq6dfQJ93MdnRiMRJi5GgshIDBXhL3a2PIb/wDYIJ7u17s2RBuJxjc0hpzI3DRvPM8c3+R2W1AF6FUO83tJ9iwhyGppbji6jS3Pr90fiQg1f3mdpRiscGsNw4cuYyjo550kf56gAeh6qg8XxWZyUdoExnp2+jvzQJsmUhhJbNBRDoSneAc5putuuyKnu0UuSJkQ3OrlW2tuvUpbG4kyP3sn8uqVwsVnTYaBA9wECkmlJRNoJLET0Q3nRPrrSDLB4lgec7ssjSaDgSw9D5jy21SWBn1cd21rWozE8j1Ou3klOJljHBrHGVoAzZwNHXqBuN+Y3WeJDS0s+XpQ2O40QGIgMjDKWkNacucOANu5a/NsEYLDN0fnL62BoAUeg5pL4krmCOmOaDdhxbZ/ebus8uXJHmAuyXE5QTppf1/BBngOIiCQukac2uV3LW9ejrB6ghHDiXOLtwbs8iSbFdeay4oBHkEdk5LderS6/u6kVvqPJPggzapDhEWpedhoPXmfZR2+g3Og91buzvCPjSxwcibeR+w35vroPdBsDsBwz4cHxXCnzU7zDBeRv4k+6tK8a0DQaAbL1ECEIQcv9tBXE8RYAJlkrUk/OddNr6LbPcZI37A9o+Zsz83uGlp+n5Kkd8XBnR40yAUJqewgVbwKfmd0AA+qi+7rth9gnLyCYZAGzNFnLlJyyC+Ys+oQdIrm7vg7QOk4nKwjwwBsbB0toe4+5I/hC6I4fj45o2yxPa9jhYc02CP85KrduewsGOGYsa2T/wBgFOOlAE8wg5wbimuSIwRkka1vM16dT7K48f7rcTCSWAvHlqfoq1BE6GKRx1kJMbR0rSQ+2yKipZfhvcIzmANAkXdc0nLinu0J+miI656J1Fh2nYoMMK2ttzuf0CmcHHSQgw4CeNQZSzG6As6ac9dgOpNLLiWFDZPgy5cwI+RwdRI2zN2PVJPgBIcCWuGzmmjuCsWYQ3bn5tb2ok+Zv3QKQ4JrSDbnVtZFDz0GvuvIcX8J5c5pO+U0S031I1aa/JYRTN+WS2GzbtduVDY+tp27DvFfDeycOOUNB8d0TRaaI2O6BrBMS50h28RJrLZJvQepvTqnToHSRyPOTIyrDty52gDeZK8ZIJGkHbUEdPdNfsbuT2uHUjX3I3QL8PgYfEAbB2Li4A+V8lIgpthYcgq7J1J6n9EvfRBI8Iit2Y7N29Vtru54XlidiHDxSkZfKNu31Nn6LX/AOEGZ8eHbfi+cj7rd3u9aNe4W7oog1oa0AAAAAbADYBEKIQhAIQhBCdruzkeOw7oX70Sx37Luvp1XOPaLgkuFldHK0h7SaNaHYNLb0Lea6pUT2g7PQYxmSZt18rho5p6goOceznafFYB2bDv8JJtht8T6qyW3ebzFLanB++XDOAGIikhdzLf9Rt89vFXsq12n7qp4iXYcmdnQaPoG/l2d7LX+O4XNES2SNzTr87HNOrvEdavRBvTtB3k4I4SV2GmZJPkqNlEOzP0aaIG137KO7AdisPLgGufllc/c2HZQ3QNJGzrtx83LSri5uoaAbBPPnoPwH1Wyf/zgZfiYuyfhZYr10+IXP/GrQSPH+6NpswkjyOo/qtdcY7B4iA2WOrq3xBdTUkJ8Gx24CDkIslj5X/nRKw8SGzhS6Q4z2Cw81ksAPVuhWvOP91DxZjOYdDv9QgoMM7TsUu1ya8U7KzwHVr2+oNfVRwxUsfzCx1RU4Wg7i/XVN34Bp+Ulh8tvoU3w/FGnfRPmSg7G0CM8Ja0Zbdqb5k2Pm86pZYvFQFrPgtfE8D/UtxNmtXAHqeVJygDnzQZQk0L3rX6KQ4VFmdm5N/NR9q19neEulfHA2wXkZiOTd3O9hf4INi92/CskTsQ4eKXRvlG08vU2fQBXQJPDRBjWtaKa0AAdABQCURAhCEAhCEAhCEHhCQmwjXbgH1AP5pwhBBYzsphJtZMNE49coaT65aT3gvBoMKz4eHibEyySGirJ5k7kqQQgEIQgFiWrJCBjjOFRyCnNB9lS+Od2cEtlgyH93b6LYSEHO/Hu62Zlljc46jQ/0VJxfCJ4Ds5vk4Ef2K68dGDuFGcR7PwzAh7Gn2CDlNnE3tNPaU/g4ix3OluPjndNC+zESw9NCPoVrvjXdZiYz4WF3mz+iBtwuLM8HcDX+y3B3ZcIpr8S4av8Mf8AwB8Tvc17NCoHY7sdinhkRjdEPvyOFEC9aB3PRb1wmHbGxrGCmtAa0dANkCoXqEIBCEIBCEIBCEIBCEIBCEIBCEIBCEIBCEIBCEIBYloQhABoGyyQhAIQhAIQhAIQhB//2Q==" hidden="1"/>
          <p:cNvSpPr>
            <a:spLocks noChangeAspect="1" noChangeArrowheads="1"/>
          </p:cNvSpPr>
          <p:nvPr/>
        </p:nvSpPr>
        <p:spPr bwMode="auto">
          <a:xfrm>
            <a:off x="149225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709528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5-Line IP Phone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>
          <a:xfrm>
            <a:off x="468759" y="1238816"/>
            <a:ext cx="5509260" cy="55292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rgbClr val="49A6DD"/>
                </a:solidFill>
              </a:rPr>
              <a:t>8841 IP Phone </a:t>
            </a:r>
          </a:p>
          <a:p>
            <a:pPr marL="0" indent="0">
              <a:buNone/>
            </a:pPr>
            <a:endParaRPr lang="en-US" sz="1800" dirty="0">
              <a:solidFill>
                <a:srgbClr val="49A6DD"/>
              </a:solidFill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FF0000"/>
                </a:solidFill>
              </a:rPr>
              <a:t>$18.68 per month</a:t>
            </a:r>
          </a:p>
          <a:p>
            <a:pPr marL="293688" lvl="1" indent="0">
              <a:buNone/>
            </a:pPr>
            <a:r>
              <a:rPr lang="en-US" sz="1400" dirty="0">
                <a:solidFill>
                  <a:srgbClr val="FF0000"/>
                </a:solidFill>
              </a:rPr>
              <a:t>Includes line, license, VM (if applicable) and device cost</a:t>
            </a:r>
            <a:r>
              <a:rPr lang="en-US" sz="1400" dirty="0"/>
              <a:t>  </a:t>
            </a:r>
            <a:endParaRPr lang="en-US" sz="1400" dirty="0">
              <a:solidFill>
                <a:srgbClr val="FF0000"/>
              </a:solidFill>
            </a:endParaRPr>
          </a:p>
          <a:p>
            <a:r>
              <a:rPr lang="en-US" sz="1800" dirty="0"/>
              <a:t>5-line button phone with 5” 800x480 color display</a:t>
            </a:r>
          </a:p>
          <a:p>
            <a:r>
              <a:rPr lang="en-US" sz="1800" dirty="0"/>
              <a:t>Call waiting on each line (manage multiple calls on a single button)</a:t>
            </a:r>
          </a:p>
          <a:p>
            <a:r>
              <a:rPr lang="en-US" sz="1800" dirty="0"/>
              <a:t>Standard and advanced calling features (Conference, transfer, forward calls, </a:t>
            </a:r>
            <a:r>
              <a:rPr lang="en-US" sz="1800" dirty="0" err="1"/>
              <a:t>etc</a:t>
            </a:r>
            <a:r>
              <a:rPr lang="en-US" sz="1800" dirty="0"/>
              <a:t>)</a:t>
            </a:r>
          </a:p>
          <a:p>
            <a:r>
              <a:rPr lang="en-US" sz="1800" dirty="0"/>
              <a:t>Gigabit Ethernet port for PC</a:t>
            </a:r>
          </a:p>
          <a:p>
            <a:r>
              <a:rPr lang="en-US" sz="1800" dirty="0"/>
              <a:t>Full duplex speakerphone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Picture 10" descr="Desk Phone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3" t="5423" r="3396"/>
          <a:stretch/>
        </p:blipFill>
        <p:spPr>
          <a:xfrm>
            <a:off x="6959129" y="2189026"/>
            <a:ext cx="3278478" cy="2518896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999384" y="5502220"/>
            <a:ext cx="78237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Ideal for areas and employees who need a few more line buttons, a color display for enhanced call handling and call coverage</a:t>
            </a:r>
          </a:p>
        </p:txBody>
      </p:sp>
      <p:sp>
        <p:nvSpPr>
          <p:cNvPr id="9" name="Flowchart: Alternate Process 8">
            <a:hlinkClick r:id="rId3" action="ppaction://hlinksldjump" tooltip="Click on the TOC button to go back to the Table of Contents"/>
          </p:cNvPr>
          <p:cNvSpPr/>
          <p:nvPr/>
        </p:nvSpPr>
        <p:spPr bwMode="auto">
          <a:xfrm>
            <a:off x="9823174" y="636105"/>
            <a:ext cx="616226" cy="212035"/>
          </a:xfrm>
          <a:prstGeom prst="flowChartAlternateProcess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</a:pPr>
            <a:r>
              <a:rPr lang="en-US" sz="900" dirty="0">
                <a:solidFill>
                  <a:schemeClr val="tx1"/>
                </a:solidFill>
                <a:latin typeface="Arial" charset="0"/>
              </a:rPr>
              <a:t>TOC</a:t>
            </a:r>
          </a:p>
        </p:txBody>
      </p:sp>
      <p:sp>
        <p:nvSpPr>
          <p:cNvPr id="4" name="AutoShape 2" descr="data:image/jpeg;base64,/9j/4AAQSkZJRgABAQAAAQABAAD/2wCEAAkGBxQTEhUTExQVExUXFxYYFhcXFxUVGRkXFxQWFxcVFxYYHCggGBonHBYXITEhJSkrLy4uFx8zODMsNygtLisBCgoKDQ0OFA0PFTAZFBwrKywrLCwrKywsLDcrKzc3KywrKzcrLCwrKysrLCsrKyssKysrKysrKysrKysrKysrK//AABEIALMAwAMBIgACEQEDEQH/xAAcAAABBAMBAAAAAAAAAAAAAAAAAwQFBgIHCAH/xAA8EAABBAAEAwYDBQcEAwEAAAABAAIDEQQSITEFQVEGByJhcYETMpEUQqGxwVJikqLR4fAjM3KCFVNjCP/EABcBAQEBAQAAAAAAAAAAAAAAAAABAgP/xAAcEQEBAAMAAwEAAAAAAAAAAAAAAQIRMRMhQQP/2gAMAwEAAhEDEQA/AN4oQhAIQhAIQhAIQhAIQhAWoPtV2mhwMXxJTZN5GD5nEdOg6nkn3GuJMw0L5pDTWCz5nk0eZOi5o7U9oJMbO6aTno1vJjeTQgsvGe9LGzE/DcIG8msFn3cdT+CjcP2+x7Tf2mQ+tH8wqqAlWtRW0uz/AHuSAhuKjD2/ts8Lh5luxW2+G4+OeNssTg9jhYI/zQrlpsS2b3G8Ud8SbDk2wgPA6EaH6gj6IjcSEIQCEIQCEIQCEIQCEIQCEIQCEIQCEIQC8K9Vb7fdoxgcI+UEfEPgiHV5Gh9BqfZBq7vm7V/Gm+yRn/TiJz1s6Stb9Aa9SVrZgRmLiSSSSbN72d06ihQYMYnsGHTjDYO0pj5hE3zRTHiEuXwt1JV17quLYfCPlfM/LljvaybI0aOZ9FrgyG75nn0ScUjrNGr8Pr1P+c0HV/BuPYfFNDoJWvHS6cPVp1CkguWcPhWii22kbOaSD62NVZ+F9s8fh9GT/Fb+zMM/826I6AQtW8L73eWKwzmfvxOzj+BwBH1KunCO2ODxOkU7M37Ljkd/C6kE8heL1AIQhAIQhAIQhAIQhAIQhB4Sudu97tL9rxnwmG4oLYOhf9931AHstu95XaUYLBuc01LJccXWyNXD0Gv0XNuEjsoHWFgUzg8Ik8Fh1OQxhotFN53tibZVQxeJzuzOOie9oOIZnZRsFX2iSV1MCBaWezlbv+XmU74fFZvkNB+pTWPC5TluyfmP6BTeBi2QO3ytY3M40Lq0rDK13ykH0/onmAlYCbLbd4WBwBsX4jR/aOl9AvZ+FRSEl0LR/wDTDuyHzJbqDqfzV05+SS6JRx2QOpA6bkDfl7qVx/ZdhDdCLJBc8W3Stnt05qFHC5AQIsQHnWo52mN2l6ZtQRoddErBxnE4Wi5ksQ3DmH4kfrppzUsamUqQwnEsZhHZYMS8NGwJ+IwjlTTdex0Vo4b3q4hmmJw7ZRzfE7K7+BwIP1ComGxsb/leD5WAf7pwQity8N7f4GXLcvwXO2bKMhvpe34qzxStcA5pDgdiCCD6ELnKWMPsuA10rfRP+yuHezERiCSSK3tzBriGkZgPE0aHfog6BQhCAQhCAQhCAXlr1VDvP7RfY8E8tNSy3HH1sjxO9h+iDTfet2j+2Y0hhuKG42VsTfjd7kD6KCwEKjYG6qewDEVL4GNYcaxmRnmU4hNBVPtHjbcRyCCGxctnfdP+F4hrASTryAUO3U2n2FiQSGGbZulMQMoJngoU+Y/QmjQIBNEgE7AnYFB6yKvlOXboRpqND5pTDlzCCBt+yS3p906chz/NDHXsfon3D8EZXZW3ZIAA5kpGMpL04j4ow6O05eIVyqrPr1SrIgP9tzoxd00+E6AVVEbClH43DmM5XV8xb/2F2P5SkmQ18pLfTT8Nldud/KdlSuL4Xh5vnjbZ5t8B+rVDY7hpgLPhzOIc6vhvpxDeZzDkB5J5Fi5G7hr/AOQ/qCknFz5DI4VpTG3dDmT5kqLhMpffCgVt7C4K5ojWrnh3oG2R+Sq+GhzvDeu/oN1tDsHgbc+UjRoyN9Tq76AAe5Udl3QhCqBCEIBCEIPCude97tB9qxpY03HBcbehdfjP1AHst09vOPfY8HJKDTyMkf8Azdsfbf2XL7tT1QLYUKewIUNhWqaw+gRTrFz5WE9AqLjZMxVk7R4nK0M9yqsNSg9iYpbARWmMDFP4OGggcsj8NdRSSY2ZjXMa4PY+swPhOm21i/Ok5jJIJDXFouyBY8IBP0BH1Cya4HY2gSwUWUHMRZNnoNgACfzWUMRkikkbM1hY8NbEXPD3ZvvNAoBo1tLNnY1w+IQAQaJ+W+YJ5FKcU4Vhm26Mve06NBNBziNsoNEa/QK6Zt+EsPO6QMc/Zo06ku+8RyNae5TlpTaRhyEAjNloHYXX5JKHiTI4Xxy4d4lcTlkqwNqIcLIqidN712Ua1IkQV6mXDpHFtuvc5b0Jb1r1T6KLOQ3qdfQblBLcFgIaX1bnUGjrroPcrdHCcAIYmRjXKNT1cdXO9ytedkWMOKja7Zvyit3gaA+1n1pbPCiPUIQqBCF4Sg9TfGYxkTDJI9sbGi3OcQAB6lUjtZ3oYfDWzD1ipujT/ptN145BY35Bab492imx0w+0yfFIz2xvhZG0EEFoGjvUoLJ3u9q2YyWNkLs0MbSQ4aBznbkeVAAe614zUpTGy5neaxiCKf4RqlsI3XyGqjcMKTzHTfDgJ5u0HogrnGcX8SQn/KTSJqwcbKc4dloH2Ag5qajj0rqm2EhoJeWfLpuR/gQJtimYwsjkth3a4UdRVZhyqtPIJTDxGNridTq4gX00A5nZZumyyGN1Zgasai+n6Je0GOCYJYZZRIyowCWEA5gfloXZs2NtK80hgGMNlrA0g0a6kXp03RPw6N5stp3VvhP1CVEADC1nhsEDnqeZ90DgPG2npos7THAcUZFFIybDFz36skJtrSGkCiOVku9hyCz4e9xaS66vSxRI66+aB80KU4PHQMhG+3p/c0oxjC4ho3JpXrsbwsTYho3jiAe7zP3B9bPsge92eCke+TESRPiY22xF4IMlk5pA06huml9VsYIC9RAi14SqN3hdvRgwIIAJMU8HKNHNj85NdzyCCa7WdrcPgGZpneMglkY+d5HIDl6laR7Ydv8AEYokSOMENtc2CMkOc075pAfF5jQaqtcT4s90jpXPMs7iHGR1+E6hzC06ABWjsR3WT4upZy6CLcFwt7hX3Gnl5lBScPHNiCIoWONjKGMaS5wJsWBv6p7/AOOdhs7JAWyXTwSCW5Ttppuf5VvzizMNwbAuOHY1sjqZGTq58pBDS486AJPoVoTjBI3JJPM7nzJ5k6knzRUaTZtOcO1NY0/w4QSGFjsgJh2pxQLwwbNFe6l8CQxrpDs0aeqp2LlLnWeZJQYwMtTPD4OZTHBRWp7DR0gcN8ITaRrrEzCWUQ3M5uZhOtD1q9lni7LaBAdoRZq66pvLipHMbH8NwDSSANQSQBd3WwOuiBXC4R2bO8tPMBt6nqSeXklOHTRuD3SEF7W/7R3Lud82gciEm17mhsYouoHy1JoC+V6LPikUYkDCBJQaHFwBIcauiPVB5w+c07MbAy0fM3bb9gnQnOUurwggE2DRN0K9ikMSxuXI0hp0ygCxfmByP1WD55XtbHkaA03bT4SeRdetjX6lBIRuB1CVam+FiytDen5pw0EkAbk0gkuExjxSO2Aofqf0W4exXDPg4cFwp8njf5X8rfYUFQOyvCBNPHFVsZT5P+IOgPq5beARHqEIQVfvA7Vjh+FMmhkeS2Ib+KrLiOg/oudcXO+yX3JNKbeTRJJ1a9rh1/orh3t8VM/Evh65YG5RXi1+Zzq6dfQJ93MdnRiMRJi5GgshIDBXhL3a2PIb/wDYIJ7u17s2RBuJxjc0hpzI3DRvPM8c3+R2W1AF6FUO83tJ9iwhyGppbji6jS3Pr90fiQg1f3mdpRiscGsNw4cuYyjo550kf56gAeh6qg8XxWZyUdoExnp2+jvzQJsmUhhJbNBRDoSneAc5putuuyKnu0UuSJkQ3OrlW2tuvUpbG4kyP3sn8uqVwsVnTYaBA9wECkmlJRNoJLET0Q3nRPrrSDLB4lgec7ssjSaDgSw9D5jy21SWBn1cd21rWozE8j1Ou3klOJljHBrHGVoAzZwNHXqBuN+Y3WeJDS0s+XpQ2O40QGIgMjDKWkNacucOANu5a/NsEYLDN0fnL62BoAUeg5pL4krmCOmOaDdhxbZ/ebus8uXJHmAuyXE5QTppf1/BBngOIiCQukac2uV3LW9ejrB6ghHDiXOLtwbs8iSbFdeay4oBHkEdk5LderS6/u6kVvqPJPggzapDhEWpedhoPXmfZR2+g3Og91buzvCPjSxwcibeR+w35vroPdBsDsBwz4cHxXCnzU7zDBeRv4k+6tK8a0DQaAbL1ECEIQcv9tBXE8RYAJlkrUk/OddNr6LbPcZI37A9o+Zsz83uGlp+n5Kkd8XBnR40yAUJqewgVbwKfmd0AA+qi+7rth9gnLyCYZAGzNFnLlJyyC+Ys+oQdIrm7vg7QOk4nKwjwwBsbB0toe4+5I/hC6I4fj45o2yxPa9jhYc02CP85KrduewsGOGYsa2T/wBgFOOlAE8wg5wbimuSIwRkka1vM16dT7K48f7rcTCSWAvHlqfoq1BE6GKRx1kJMbR0rSQ+2yKipZfhvcIzmANAkXdc0nLinu0J+miI656J1Fh2nYoMMK2ttzuf0CmcHHSQgw4CeNQZSzG6As6ac9dgOpNLLiWFDZPgy5cwI+RwdRI2zN2PVJPgBIcCWuGzmmjuCsWYQ3bn5tb2ok+Zv3QKQ4JrSDbnVtZFDz0GvuvIcX8J5c5pO+U0S031I1aa/JYRTN+WS2GzbtduVDY+tp27DvFfDeycOOUNB8d0TRaaI2O6BrBMS50h28RJrLZJvQepvTqnToHSRyPOTIyrDty52gDeZK8ZIJGkHbUEdPdNfsbuT2uHUjX3I3QL8PgYfEAbB2Li4A+V8lIgpthYcgq7J1J6n9EvfRBI8Iit2Y7N29Vtru54XlidiHDxSkZfKNu31Nn6LX/AOEGZ8eHbfi+cj7rd3u9aNe4W7oog1oa0AAAAAbADYBEKIQhAIQhBCdruzkeOw7oX70Sx37Luvp1XOPaLgkuFldHK0h7SaNaHYNLb0Lea6pUT2g7PQYxmSZt18rho5p6goOceznafFYB2bDv8JJtht8T6qyW3ebzFLanB++XDOAGIikhdzLf9Rt89vFXsq12n7qp4iXYcmdnQaPoG/l2d7LX+O4XNES2SNzTr87HNOrvEdavRBvTtB3k4I4SV2GmZJPkqNlEOzP0aaIG137KO7AdisPLgGufllc/c2HZQ3QNJGzrtx83LSri5uoaAbBPPnoPwH1Wyf/zgZfiYuyfhZYr10+IXP/GrQSPH+6NpswkjyOo/qtdcY7B4iA2WOrq3xBdTUkJ8Gx24CDkIslj5X/nRKw8SGzhS6Q4z2Cw81ksAPVuhWvOP91DxZjOYdDv9QgoMM7TsUu1ya8U7KzwHVr2+oNfVRwxUsfzCx1RU4Wg7i/XVN34Bp+Ulh8tvoU3w/FGnfRPmSg7G0CM8Ja0Zbdqb5k2Pm86pZYvFQFrPgtfE8D/UtxNmtXAHqeVJygDnzQZQk0L3rX6KQ4VFmdm5N/NR9q19neEulfHA2wXkZiOTd3O9hf4INi92/CskTsQ4eKXRvlG08vU2fQBXQJPDRBjWtaKa0AAdABQCURAhCEAhCEAhCEHhCQmwjXbgH1AP5pwhBBYzsphJtZMNE49coaT65aT3gvBoMKz4eHibEyySGirJ5k7kqQQgEIQgFiWrJCBjjOFRyCnNB9lS+Od2cEtlgyH93b6LYSEHO/Hu62Zlljc46jQ/0VJxfCJ4Ds5vk4Ef2K68dGDuFGcR7PwzAh7Gn2CDlNnE3tNPaU/g4ix3OluPjndNC+zESw9NCPoVrvjXdZiYz4WF3mz+iBtwuLM8HcDX+y3B3ZcIpr8S4av8Mf8AwB8Tvc17NCoHY7sdinhkRjdEPvyOFEC9aB3PRb1wmHbGxrGCmtAa0dANkCoXqEIBCEIBCEIBCEIBCEIBCEIBCEIBCEIBCEIBCEIBYloQhABoGyyQhAIQhAIQhAIQhB//2Q=="/>
          <p:cNvSpPr>
            <a:spLocks noChangeAspect="1" noChangeArrowheads="1"/>
          </p:cNvSpPr>
          <p:nvPr/>
        </p:nvSpPr>
        <p:spPr bwMode="auto">
          <a:xfrm>
            <a:off x="149225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983852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Multi-Line with Key Expansion Module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>
          <a:xfrm>
            <a:off x="616163" y="1238816"/>
            <a:ext cx="5072103" cy="55292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rgbClr val="49A6DD"/>
                </a:solidFill>
              </a:rPr>
              <a:t>8851 IP Phone with Key Expansion Module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49A6DD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FF0000"/>
                </a:solidFill>
              </a:rPr>
              <a:t>$24.13 per month</a:t>
            </a:r>
          </a:p>
          <a:p>
            <a:pPr marL="293688" lvl="1" indent="0">
              <a:buNone/>
            </a:pPr>
            <a:r>
              <a:rPr lang="en-US" sz="1400" dirty="0">
                <a:solidFill>
                  <a:srgbClr val="FF0000"/>
                </a:solidFill>
              </a:rPr>
              <a:t>Includes line, license, VM (if applicable) and device cost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</a:p>
          <a:p>
            <a:r>
              <a:rPr lang="en-US" sz="1800" dirty="0"/>
              <a:t>5-button phone with 5” 800x480 color display with same standard features as other IP Phones</a:t>
            </a:r>
          </a:p>
          <a:p>
            <a:r>
              <a:rPr lang="en-US" sz="1800" dirty="0"/>
              <a:t>Up to 72 additional line or button appearances</a:t>
            </a:r>
          </a:p>
          <a:p>
            <a:r>
              <a:rPr lang="en-US" sz="1800" dirty="0"/>
              <a:t>USB charging port for smartphones</a:t>
            </a:r>
          </a:p>
          <a:p>
            <a:r>
              <a:rPr lang="en-US" sz="1800" dirty="0"/>
              <a:t>Superior voice quality with Full duplex speakerphone</a:t>
            </a:r>
          </a:p>
          <a:p>
            <a:r>
              <a:rPr lang="en-US" sz="1800" dirty="0"/>
              <a:t>A 2</a:t>
            </a:r>
            <a:r>
              <a:rPr lang="en-US" sz="1800" baseline="30000" dirty="0"/>
              <a:t>nd</a:t>
            </a:r>
            <a:r>
              <a:rPr lang="en-US" sz="1800" dirty="0"/>
              <a:t> KEM 8800 can be added for an additional cost of </a:t>
            </a:r>
            <a:r>
              <a:rPr lang="en-US" sz="1800" dirty="0">
                <a:solidFill>
                  <a:srgbClr val="FF0000"/>
                </a:solidFill>
              </a:rPr>
              <a:t>$5.50 per month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153150" y="1071563"/>
            <a:ext cx="3886200" cy="552926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3" name="Picture 12" descr="IP Phone with Key Expansion Module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63" t="30658" r="32379" b="28094"/>
          <a:stretch/>
        </p:blipFill>
        <p:spPr>
          <a:xfrm>
            <a:off x="6977146" y="1893277"/>
            <a:ext cx="3386097" cy="18267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Straight Arrow Connector 5" descr="Arrow Pointing Towards Key Expansion Module"/>
          <p:cNvCxnSpPr/>
          <p:nvPr/>
        </p:nvCxnSpPr>
        <p:spPr bwMode="auto">
          <a:xfrm flipH="1">
            <a:off x="7387590" y="5027948"/>
            <a:ext cx="68968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triangle" w="med" len="med"/>
            <a:tailEnd type="none" w="med" len="med"/>
          </a:ln>
          <a:effectLst/>
        </p:spPr>
      </p:cxnSp>
      <p:pic>
        <p:nvPicPr>
          <p:cNvPr id="9" name="Picture 8" descr="Key Expansion Module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81" t="30658" r="32379" b="28094"/>
          <a:stretch/>
        </p:blipFill>
        <p:spPr>
          <a:xfrm>
            <a:off x="8363740" y="3836194"/>
            <a:ext cx="1047251" cy="18268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1735366" y="5662995"/>
            <a:ext cx="81877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Ideal for heavy call coverage areas, or administrative staff where you are sharing lines between staff and managers or handling calls for multiple people</a:t>
            </a:r>
          </a:p>
        </p:txBody>
      </p:sp>
      <p:sp>
        <p:nvSpPr>
          <p:cNvPr id="4" name="AutoShape 2" descr="data:image/jpeg;base64,/9j/4AAQSkZJRgABAQAAAQABAAD/2wCEAAkGBxQTEhUTExQVExUXFxYYFhcXFxUVGRkXFxQWFxcVFxYYHCggGBonHBYXITEhJSkrLy4uFx8zODMsNygtLisBCgoKDQ0OFA0PFTAZFBwrKywrLCwrKywsLDcrKzc3KywrKzcrLCwrKysrLCsrKyssKysrKysrKysrKysrKysrK//AABEIALMAwAMBIgACEQEDEQH/xAAcAAABBAMBAAAAAAAAAAAAAAAAAwQFBgIHCAH/xAA8EAABBAAEAwYDBQcEAwEAAAABAAIDEQQSITEFQVEGByJhcYETMpEUQqGxwVJikqLR4fAjM3KCFVNjCP/EABcBAQEBAQAAAAAAAAAAAAAAAAABAgP/xAAcEQEBAAMAAwEAAAAAAAAAAAAAAQIRMRMhQQP/2gAMAwEAAhEDEQA/AN4oQhAIQhAIQhAIQhAIQhAWoPtV2mhwMXxJTZN5GD5nEdOg6nkn3GuJMw0L5pDTWCz5nk0eZOi5o7U9oJMbO6aTno1vJjeTQgsvGe9LGzE/DcIG8msFn3cdT+CjcP2+x7Tf2mQ+tH8wqqAlWtRW0uz/AHuSAhuKjD2/ts8Lh5luxW2+G4+OeNssTg9jhYI/zQrlpsS2b3G8Ud8SbDk2wgPA6EaH6gj6IjcSEIQCEIQCEIQCEIQCEIQCEIQCEIQCEIQC8K9Vb7fdoxgcI+UEfEPgiHV5Gh9BqfZBq7vm7V/Gm+yRn/TiJz1s6Stb9Aa9SVrZgRmLiSSSSbN72d06ihQYMYnsGHTjDYO0pj5hE3zRTHiEuXwt1JV17quLYfCPlfM/LljvaybI0aOZ9FrgyG75nn0ScUjrNGr8Pr1P+c0HV/BuPYfFNDoJWvHS6cPVp1CkguWcPhWii22kbOaSD62NVZ+F9s8fh9GT/Fb+zMM/826I6AQtW8L73eWKwzmfvxOzj+BwBH1KunCO2ODxOkU7M37Ljkd/C6kE8heL1AIQhAIQhAIQhAIQhAIQhB4Sudu97tL9rxnwmG4oLYOhf9931AHstu95XaUYLBuc01LJccXWyNXD0Gv0XNuEjsoHWFgUzg8Ik8Fh1OQxhotFN53tibZVQxeJzuzOOie9oOIZnZRsFX2iSV1MCBaWezlbv+XmU74fFZvkNB+pTWPC5TluyfmP6BTeBi2QO3ytY3M40Lq0rDK13ykH0/onmAlYCbLbd4WBwBsX4jR/aOl9AvZ+FRSEl0LR/wDTDuyHzJbqDqfzV05+SS6JRx2QOpA6bkDfl7qVx/ZdhDdCLJBc8W3Stnt05qFHC5AQIsQHnWo52mN2l6ZtQRoddErBxnE4Wi5ksQ3DmH4kfrppzUsamUqQwnEsZhHZYMS8NGwJ+IwjlTTdex0Vo4b3q4hmmJw7ZRzfE7K7+BwIP1ComGxsb/leD5WAf7pwQity8N7f4GXLcvwXO2bKMhvpe34qzxStcA5pDgdiCCD6ELnKWMPsuA10rfRP+yuHezERiCSSK3tzBriGkZgPE0aHfog6BQhCAQhCAQhCAXlr1VDvP7RfY8E8tNSy3HH1sjxO9h+iDTfet2j+2Y0hhuKG42VsTfjd7kD6KCwEKjYG6qewDEVL4GNYcaxmRnmU4hNBVPtHjbcRyCCGxctnfdP+F4hrASTryAUO3U2n2FiQSGGbZulMQMoJngoU+Y/QmjQIBNEgE7AnYFB6yKvlOXboRpqND5pTDlzCCBt+yS3p906chz/NDHXsfon3D8EZXZW3ZIAA5kpGMpL04j4ow6O05eIVyqrPr1SrIgP9tzoxd00+E6AVVEbClH43DmM5XV8xb/2F2P5SkmQ18pLfTT8Nldud/KdlSuL4Xh5vnjbZ5t8B+rVDY7hpgLPhzOIc6vhvpxDeZzDkB5J5Fi5G7hr/AOQ/qCknFz5DI4VpTG3dDmT5kqLhMpffCgVt7C4K5ojWrnh3oG2R+Sq+GhzvDeu/oN1tDsHgbc+UjRoyN9Tq76AAe5Udl3QhCqBCEIBCEIPCude97tB9qxpY03HBcbehdfjP1AHst09vOPfY8HJKDTyMkf8Azdsfbf2XL7tT1QLYUKewIUNhWqaw+gRTrFz5WE9AqLjZMxVk7R4nK0M9yqsNSg9iYpbARWmMDFP4OGggcsj8NdRSSY2ZjXMa4PY+swPhOm21i/Ok5jJIJDXFouyBY8IBP0BH1Cya4HY2gSwUWUHMRZNnoNgACfzWUMRkikkbM1hY8NbEXPD3ZvvNAoBo1tLNnY1w+IQAQaJ+W+YJ5FKcU4Vhm26Mve06NBNBziNsoNEa/QK6Zt+EsPO6QMc/Zo06ku+8RyNae5TlpTaRhyEAjNloHYXX5JKHiTI4Xxy4d4lcTlkqwNqIcLIqidN712Ua1IkQV6mXDpHFtuvc5b0Jb1r1T6KLOQ3qdfQblBLcFgIaX1bnUGjrroPcrdHCcAIYmRjXKNT1cdXO9ytedkWMOKja7Zvyit3gaA+1n1pbPCiPUIQqBCF4Sg9TfGYxkTDJI9sbGi3OcQAB6lUjtZ3oYfDWzD1ipujT/ptN145BY35Bab492imx0w+0yfFIz2xvhZG0EEFoGjvUoLJ3u9q2YyWNkLs0MbSQ4aBznbkeVAAe614zUpTGy5neaxiCKf4RqlsI3XyGqjcMKTzHTfDgJ5u0HogrnGcX8SQn/KTSJqwcbKc4dloH2Ag5qajj0rqm2EhoJeWfLpuR/gQJtimYwsjkth3a4UdRVZhyqtPIJTDxGNridTq4gX00A5nZZumyyGN1Zgasai+n6Je0GOCYJYZZRIyowCWEA5gfloXZs2NtK80hgGMNlrA0g0a6kXp03RPw6N5stp3VvhP1CVEADC1nhsEDnqeZ90DgPG2npos7THAcUZFFIybDFz36skJtrSGkCiOVku9hyCz4e9xaS66vSxRI66+aB80KU4PHQMhG+3p/c0oxjC4ho3JpXrsbwsTYho3jiAe7zP3B9bPsge92eCke+TESRPiY22xF4IMlk5pA06huml9VsYIC9RAi14SqN3hdvRgwIIAJMU8HKNHNj85NdzyCCa7WdrcPgGZpneMglkY+d5HIDl6laR7Ydv8AEYokSOMENtc2CMkOc075pAfF5jQaqtcT4s90jpXPMs7iHGR1+E6hzC06ABWjsR3WT4upZy6CLcFwt7hX3Gnl5lBScPHNiCIoWONjKGMaS5wJsWBv6p7/AOOdhs7JAWyXTwSCW5Ttppuf5VvzizMNwbAuOHY1sjqZGTq58pBDS486AJPoVoTjBI3JJPM7nzJ5k6knzRUaTZtOcO1NY0/w4QSGFjsgJh2pxQLwwbNFe6l8CQxrpDs0aeqp2LlLnWeZJQYwMtTPD4OZTHBRWp7DR0gcN8ITaRrrEzCWUQ3M5uZhOtD1q9lni7LaBAdoRZq66pvLipHMbH8NwDSSANQSQBd3WwOuiBXC4R2bO8tPMBt6nqSeXklOHTRuD3SEF7W/7R3Lud82gciEm17mhsYouoHy1JoC+V6LPikUYkDCBJQaHFwBIcauiPVB5w+c07MbAy0fM3bb9gnQnOUurwggE2DRN0K9ikMSxuXI0hp0ygCxfmByP1WD55XtbHkaA03bT4SeRdetjX6lBIRuB1CVam+FiytDen5pw0EkAbk0gkuExjxSO2Aofqf0W4exXDPg4cFwp8njf5X8rfYUFQOyvCBNPHFVsZT5P+IOgPq5beARHqEIQVfvA7Vjh+FMmhkeS2Ib+KrLiOg/oudcXO+yX3JNKbeTRJJ1a9rh1/orh3t8VM/Evh65YG5RXi1+Zzq6dfQJ93MdnRiMRJi5GgshIDBXhL3a2PIb/wDYIJ7u17s2RBuJxjc0hpzI3DRvPM8c3+R2W1AF6FUO83tJ9iwhyGppbji6jS3Pr90fiQg1f3mdpRiscGsNw4cuYyjo550kf56gAeh6qg8XxWZyUdoExnp2+jvzQJsmUhhJbNBRDoSneAc5putuuyKnu0UuSJkQ3OrlW2tuvUpbG4kyP3sn8uqVwsVnTYaBA9wECkmlJRNoJLET0Q3nRPrrSDLB4lgec7ssjSaDgSw9D5jy21SWBn1cd21rWozE8j1Ou3klOJljHBrHGVoAzZwNHXqBuN+Y3WeJDS0s+XpQ2O40QGIgMjDKWkNacucOANu5a/NsEYLDN0fnL62BoAUeg5pL4krmCOmOaDdhxbZ/ebus8uXJHmAuyXE5QTppf1/BBngOIiCQukac2uV3LW9ejrB6ghHDiXOLtwbs8iSbFdeay4oBHkEdk5LderS6/u6kVvqPJPggzapDhEWpedhoPXmfZR2+g3Og91buzvCPjSxwcibeR+w35vroPdBsDsBwz4cHxXCnzU7zDBeRv4k+6tK8a0DQaAbL1ECEIQcv9tBXE8RYAJlkrUk/OddNr6LbPcZI37A9o+Zsz83uGlp+n5Kkd8XBnR40yAUJqewgVbwKfmd0AA+qi+7rth9gnLyCYZAGzNFnLlJyyC+Ys+oQdIrm7vg7QOk4nKwjwwBsbB0toe4+5I/hC6I4fj45o2yxPa9jhYc02CP85KrduewsGOGYsa2T/wBgFOOlAE8wg5wbimuSIwRkka1vM16dT7K48f7rcTCSWAvHlqfoq1BE6GKRx1kJMbR0rSQ+2yKipZfhvcIzmANAkXdc0nLinu0J+miI656J1Fh2nYoMMK2ttzuf0CmcHHSQgw4CeNQZSzG6As6ac9dgOpNLLiWFDZPgy5cwI+RwdRI2zN2PVJPgBIcCWuGzmmjuCsWYQ3bn5tb2ok+Zv3QKQ4JrSDbnVtZFDz0GvuvIcX8J5c5pO+U0S031I1aa/JYRTN+WS2GzbtduVDY+tp27DvFfDeycOOUNB8d0TRaaI2O6BrBMS50h28RJrLZJvQepvTqnToHSRyPOTIyrDty52gDeZK8ZIJGkHbUEdPdNfsbuT2uHUjX3I3QL8PgYfEAbB2Li4A+V8lIgpthYcgq7J1J6n9EvfRBI8Iit2Y7N29Vtru54XlidiHDxSkZfKNu31Nn6LX/AOEGZ8eHbfi+cj7rd3u9aNe4W7oog1oa0AAAAAbADYBEKIQhAIQhBCdruzkeOw7oX70Sx37Luvp1XOPaLgkuFldHK0h7SaNaHYNLb0Lea6pUT2g7PQYxmSZt18rho5p6goOceznafFYB2bDv8JJtht8T6qyW3ebzFLanB++XDOAGIikhdzLf9Rt89vFXsq12n7qp4iXYcmdnQaPoG/l2d7LX+O4XNES2SNzTr87HNOrvEdavRBvTtB3k4I4SV2GmZJPkqNlEOzP0aaIG137KO7AdisPLgGufllc/c2HZQ3QNJGzrtx83LSri5uoaAbBPPnoPwH1Wyf/zgZfiYuyfhZYr10+IXP/GrQSPH+6NpswkjyOo/qtdcY7B4iA2WOrq3xBdTUkJ8Gx24CDkIslj5X/nRKw8SGzhS6Q4z2Cw81ksAPVuhWvOP91DxZjOYdDv9QgoMM7TsUu1ya8U7KzwHVr2+oNfVRwxUsfzCx1RU4Wg7i/XVN34Bp+Ulh8tvoU3w/FGnfRPmSg7G0CM8Ja0Zbdqb5k2Pm86pZYvFQFrPgtfE8D/UtxNmtXAHqeVJygDnzQZQk0L3rX6KQ4VFmdm5N/NR9q19neEulfHA2wXkZiOTd3O9hf4INi92/CskTsQ4eKXRvlG08vU2fQBXQJPDRBjWtaKa0AAdABQCURAhCEAhCEAhCEHhCQmwjXbgH1AP5pwhBBYzsphJtZMNE49coaT65aT3gvBoMKz4eHibEyySGirJ5k7kqQQgEIQgFiWrJCBjjOFRyCnNB9lS+Od2cEtlgyH93b6LYSEHO/Hu62Zlljc46jQ/0VJxfCJ4Ds5vk4Ef2K68dGDuFGcR7PwzAh7Gn2CDlNnE3tNPaU/g4ix3OluPjndNC+zESw9NCPoVrvjXdZiYz4WF3mz+iBtwuLM8HcDX+y3B3ZcIpr8S4av8Mf8AwB8Tvc17NCoHY7sdinhkRjdEPvyOFEC9aB3PRb1wmHbGxrGCmtAa0dANkCoXqEIBCEIBCEIBCEIBCEIBCEIBCEIBCEIBCEIBCEIBYloQhABoGyyQhAIQhAIQhAIQhB//2Q=="/>
          <p:cNvSpPr>
            <a:spLocks noChangeAspect="1" noChangeArrowheads="1"/>
          </p:cNvSpPr>
          <p:nvPr/>
        </p:nvSpPr>
        <p:spPr bwMode="auto">
          <a:xfrm>
            <a:off x="149225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lowchart: Alternate Process 21">
            <a:hlinkClick r:id="rId3" action="ppaction://hlinksldjump" tooltip="Click on the TOC button to go back to the Table of Contents"/>
          </p:cNvPr>
          <p:cNvSpPr/>
          <p:nvPr/>
        </p:nvSpPr>
        <p:spPr bwMode="auto">
          <a:xfrm>
            <a:off x="9823174" y="636105"/>
            <a:ext cx="616226" cy="212035"/>
          </a:xfrm>
          <a:prstGeom prst="flowChartAlternateProcess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</a:pPr>
            <a:r>
              <a:rPr lang="en-US" sz="900" dirty="0">
                <a:solidFill>
                  <a:schemeClr val="tx1"/>
                </a:solidFill>
                <a:latin typeface="Arial" charset="0"/>
              </a:rPr>
              <a:t>TOC</a:t>
            </a:r>
          </a:p>
        </p:txBody>
      </p:sp>
    </p:spTree>
    <p:extLst>
      <p:ext uri="{BB962C8B-B14F-4D97-AF65-F5344CB8AC3E}">
        <p14:creationId xmlns:p14="http://schemas.microsoft.com/office/powerpoint/2010/main" val="2901115572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Video Phone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546403" y="1286122"/>
            <a:ext cx="5045766" cy="4071730"/>
          </a:xfrm>
          <a:prstGeom prst="rect">
            <a:avLst/>
          </a:prstGeom>
        </p:spPr>
        <p:txBody>
          <a:bodyPr/>
          <a:lstStyle>
            <a:lvl1pPr marL="282575" indent="-282575" algn="l" rtl="0" eaLnBrk="1" fontAlgn="base" hangingPunct="1">
              <a:spcBef>
                <a:spcPct val="50000"/>
              </a:spcBef>
              <a:spcAft>
                <a:spcPct val="0"/>
              </a:spcAft>
              <a:buBlip>
                <a:blip r:embed="rId2"/>
              </a:buBlip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263" indent="-179388" algn="l" rtl="0" eaLnBrk="1" fontAlgn="base" hangingPunct="1">
              <a:spcBef>
                <a:spcPct val="40000"/>
              </a:spcBef>
              <a:spcAft>
                <a:spcPct val="0"/>
              </a:spcAft>
              <a:buSzPct val="11000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914400" indent="-223838" algn="l" rtl="0" eaLnBrk="1" fontAlgn="base" hangingPunct="1">
              <a:spcBef>
                <a:spcPct val="30000"/>
              </a:spcBef>
              <a:spcAft>
                <a:spcPct val="0"/>
              </a:spcAft>
              <a:buClr>
                <a:srgbClr val="457BE7"/>
              </a:buClr>
              <a:buSzPct val="80000"/>
              <a:buFont typeface="Webdings" pitchFamily="18" charset="2"/>
              <a:buChar char="4"/>
              <a:defRPr sz="1600">
                <a:solidFill>
                  <a:schemeClr val="tx1"/>
                </a:solidFill>
                <a:latin typeface="+mn-lt"/>
              </a:defRPr>
            </a:lvl3pPr>
            <a:lvl4pPr marL="1196975" indent="-168275" algn="l" rtl="0" eaLnBrk="1" fontAlgn="base" hangingPunct="1"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4pPr>
            <a:lvl5pPr marL="1490663" indent="-179388" algn="l" rtl="0" eaLnBrk="1" fontAlgn="base" hangingPunct="1">
              <a:spcBef>
                <a:spcPct val="30000"/>
              </a:spcBef>
              <a:spcAft>
                <a:spcPct val="0"/>
              </a:spcAft>
              <a:buClr>
                <a:srgbClr val="457BE7"/>
              </a:buClr>
              <a:buFont typeface="Arial" charset="0"/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1947863" indent="-179388" algn="l" rtl="0" eaLnBrk="1" fontAlgn="base" hangingPunct="1">
              <a:spcBef>
                <a:spcPct val="30000"/>
              </a:spcBef>
              <a:spcAft>
                <a:spcPct val="0"/>
              </a:spcAft>
              <a:buClr>
                <a:srgbClr val="457BE7"/>
              </a:buClr>
              <a:buFont typeface="Arial" charset="0"/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405063" indent="-179388" algn="l" rtl="0" eaLnBrk="1" fontAlgn="base" hangingPunct="1">
              <a:spcBef>
                <a:spcPct val="30000"/>
              </a:spcBef>
              <a:spcAft>
                <a:spcPct val="0"/>
              </a:spcAft>
              <a:buClr>
                <a:srgbClr val="457BE7"/>
              </a:buClr>
              <a:buFont typeface="Arial" charset="0"/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2862263" indent="-179388" algn="l" rtl="0" eaLnBrk="1" fontAlgn="base" hangingPunct="1">
              <a:spcBef>
                <a:spcPct val="30000"/>
              </a:spcBef>
              <a:spcAft>
                <a:spcPct val="0"/>
              </a:spcAft>
              <a:buClr>
                <a:srgbClr val="457BE7"/>
              </a:buClr>
              <a:buFont typeface="Arial" charset="0"/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319463" indent="-179388" algn="l" rtl="0" eaLnBrk="1" fontAlgn="base" hangingPunct="1">
              <a:spcBef>
                <a:spcPct val="30000"/>
              </a:spcBef>
              <a:spcAft>
                <a:spcPct val="0"/>
              </a:spcAft>
              <a:buClr>
                <a:srgbClr val="457BE7"/>
              </a:buClr>
              <a:buFont typeface="Arial" charset="0"/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800" b="0" kern="0" dirty="0">
                <a:solidFill>
                  <a:srgbClr val="49A6DD"/>
                </a:solidFill>
              </a:rPr>
              <a:t>8945 IP Video Phone</a:t>
            </a:r>
          </a:p>
          <a:p>
            <a:pPr marL="0" indent="0">
              <a:buNone/>
            </a:pPr>
            <a:endParaRPr lang="en-US" sz="1800" b="0" kern="0" dirty="0">
              <a:solidFill>
                <a:srgbClr val="49A6DD"/>
              </a:solidFill>
            </a:endParaRPr>
          </a:p>
          <a:p>
            <a:pPr marL="0" indent="0">
              <a:buNone/>
            </a:pPr>
            <a:r>
              <a:rPr lang="en-US" sz="1800" b="0" dirty="0">
                <a:solidFill>
                  <a:srgbClr val="FF0000"/>
                </a:solidFill>
              </a:rPr>
              <a:t>$23.11 per month</a:t>
            </a:r>
          </a:p>
          <a:p>
            <a:pPr marL="293688" lvl="1" indent="0">
              <a:buNone/>
            </a:pPr>
            <a:r>
              <a:rPr lang="en-US" sz="1400" dirty="0">
                <a:solidFill>
                  <a:srgbClr val="FF0000"/>
                </a:solidFill>
              </a:rPr>
              <a:t>Includes line, license, VM (if applicable) and device cost</a:t>
            </a:r>
            <a:r>
              <a:rPr lang="en-US" sz="1400" dirty="0"/>
              <a:t>  </a:t>
            </a:r>
            <a:endParaRPr lang="en-US" sz="1400" dirty="0">
              <a:solidFill>
                <a:srgbClr val="FF0000"/>
              </a:solidFill>
            </a:endParaRPr>
          </a:p>
          <a:p>
            <a:r>
              <a:rPr lang="en-US" sz="1800" b="0" kern="0" dirty="0"/>
              <a:t>5” diagonal, VGA, backlit,  anti-glare color display</a:t>
            </a:r>
          </a:p>
          <a:p>
            <a:r>
              <a:rPr lang="en-US" sz="1800" b="0" kern="0" dirty="0"/>
              <a:t>4 programmable line and feature keys</a:t>
            </a:r>
          </a:p>
          <a:p>
            <a:r>
              <a:rPr lang="en-US" sz="1800" b="0" kern="0" dirty="0"/>
              <a:t>High definition voice capability</a:t>
            </a:r>
          </a:p>
          <a:p>
            <a:r>
              <a:rPr lang="en-US" sz="1800" b="0" kern="0" dirty="0"/>
              <a:t>Programmable soft-label keys and 4 fixed keys</a:t>
            </a:r>
          </a:p>
          <a:p>
            <a:r>
              <a:rPr lang="en-US" sz="1800" b="0" kern="0" dirty="0"/>
              <a:t>Bluetooth for headset</a:t>
            </a:r>
          </a:p>
          <a:p>
            <a:endParaRPr lang="en-US" sz="1800" b="0" kern="0" dirty="0"/>
          </a:p>
          <a:p>
            <a:endParaRPr lang="en-US" sz="1800" b="0" kern="0" dirty="0"/>
          </a:p>
          <a:p>
            <a:endParaRPr lang="en-US" sz="1800" b="0" kern="0" dirty="0"/>
          </a:p>
          <a:p>
            <a:endParaRPr lang="en-US" sz="1800" b="0" kern="0" dirty="0"/>
          </a:p>
        </p:txBody>
      </p:sp>
      <p:pic>
        <p:nvPicPr>
          <p:cNvPr id="23" name="Picture 22" descr="Video Phone For Desk"/>
          <p:cNvPicPr>
            <a:picLocks noChangeAspect="1"/>
          </p:cNvPicPr>
          <p:nvPr/>
        </p:nvPicPr>
        <p:blipFill rotWithShape="1">
          <a:blip r:embed="rId3"/>
          <a:srcRect l="2593" t="5116" r="15831" b="5538"/>
          <a:stretch/>
        </p:blipFill>
        <p:spPr>
          <a:xfrm>
            <a:off x="6656070" y="1875183"/>
            <a:ext cx="3864003" cy="28160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50128" y="5656173"/>
            <a:ext cx="81877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Ideal for executives or managers who want to enhance point to point communications with others in their agency, using video</a:t>
            </a:r>
          </a:p>
        </p:txBody>
      </p:sp>
      <p:sp>
        <p:nvSpPr>
          <p:cNvPr id="4" name="AutoShape 2" descr="data:image/jpeg;base64,/9j/4AAQSkZJRgABAQAAAQABAAD/2wCEAAkGBxQTEhUTExQVExUXFxYYFhcXFxUVGRkXFxQWFxcVFxYYHCggGBonHBYXITEhJSkrLy4uFx8zODMsNygtLisBCgoKDQ0OFA0PFTAZFBwrKywrLCwrKywsLDcrKzc3KywrKzcrLCwrKysrLCsrKyssKysrKysrKysrKysrKysrK//AABEIALMAwAMBIgACEQEDEQH/xAAcAAABBAMBAAAAAAAAAAAAAAAAAwQFBgIHCAH/xAA8EAABBAAEAwYDBQcEAwEAAAABAAIDEQQSITEFQVEGByJhcYETMpEUQqGxwVJikqLR4fAjM3KCFVNjCP/EABcBAQEBAQAAAAAAAAAAAAAAAAABAgP/xAAcEQEBAAMAAwEAAAAAAAAAAAAAAQIRMRMhQQP/2gAMAwEAAhEDEQA/AN4oQhAIQhAIQhAIQhAIQhAWoPtV2mhwMXxJTZN5GD5nEdOg6nkn3GuJMw0L5pDTWCz5nk0eZOi5o7U9oJMbO6aTno1vJjeTQgsvGe9LGzE/DcIG8msFn3cdT+CjcP2+x7Tf2mQ+tH8wqqAlWtRW0uz/AHuSAhuKjD2/ts8Lh5luxW2+G4+OeNssTg9jhYI/zQrlpsS2b3G8Ud8SbDk2wgPA6EaH6gj6IjcSEIQCEIQCEIQCEIQCEIQCEIQCEIQCEIQC8K9Vb7fdoxgcI+UEfEPgiHV5Gh9BqfZBq7vm7V/Gm+yRn/TiJz1s6Stb9Aa9SVrZgRmLiSSSSbN72d06ihQYMYnsGHTjDYO0pj5hE3zRTHiEuXwt1JV17quLYfCPlfM/LljvaybI0aOZ9FrgyG75nn0ScUjrNGr8Pr1P+c0HV/BuPYfFNDoJWvHS6cPVp1CkguWcPhWii22kbOaSD62NVZ+F9s8fh9GT/Fb+zMM/826I6AQtW8L73eWKwzmfvxOzj+BwBH1KunCO2ODxOkU7M37Ljkd/C6kE8heL1AIQhAIQhAIQhAIQhAIQhB4Sudu97tL9rxnwmG4oLYOhf9931AHstu95XaUYLBuc01LJccXWyNXD0Gv0XNuEjsoHWFgUzg8Ik8Fh1OQxhotFN53tibZVQxeJzuzOOie9oOIZnZRsFX2iSV1MCBaWezlbv+XmU74fFZvkNB+pTWPC5TluyfmP6BTeBi2QO3ytY3M40Lq0rDK13ykH0/onmAlYCbLbd4WBwBsX4jR/aOl9AvZ+FRSEl0LR/wDTDuyHzJbqDqfzV05+SS6JRx2QOpA6bkDfl7qVx/ZdhDdCLJBc8W3Stnt05qFHC5AQIsQHnWo52mN2l6ZtQRoddErBxnE4Wi5ksQ3DmH4kfrppzUsamUqQwnEsZhHZYMS8NGwJ+IwjlTTdex0Vo4b3q4hmmJw7ZRzfE7K7+BwIP1ComGxsb/leD5WAf7pwQity8N7f4GXLcvwXO2bKMhvpe34qzxStcA5pDgdiCCD6ELnKWMPsuA10rfRP+yuHezERiCSSK3tzBriGkZgPE0aHfog6BQhCAQhCAQhCAXlr1VDvP7RfY8E8tNSy3HH1sjxO9h+iDTfet2j+2Y0hhuKG42VsTfjd7kD6KCwEKjYG6qewDEVL4GNYcaxmRnmU4hNBVPtHjbcRyCCGxctnfdP+F4hrASTryAUO3U2n2FiQSGGbZulMQMoJngoU+Y/QmjQIBNEgE7AnYFB6yKvlOXboRpqND5pTDlzCCBt+yS3p906chz/NDHXsfon3D8EZXZW3ZIAA5kpGMpL04j4ow6O05eIVyqrPr1SrIgP9tzoxd00+E6AVVEbClH43DmM5XV8xb/2F2P5SkmQ18pLfTT8Nldud/KdlSuL4Xh5vnjbZ5t8B+rVDY7hpgLPhzOIc6vhvpxDeZzDkB5J5Fi5G7hr/AOQ/qCknFz5DI4VpTG3dDmT5kqLhMpffCgVt7C4K5ojWrnh3oG2R+Sq+GhzvDeu/oN1tDsHgbc+UjRoyN9Tq76AAe5Udl3QhCqBCEIBCEIPCude97tB9qxpY03HBcbehdfjP1AHst09vOPfY8HJKDTyMkf8Azdsfbf2XL7tT1QLYUKewIUNhWqaw+gRTrFz5WE9AqLjZMxVk7R4nK0M9yqsNSg9iYpbARWmMDFP4OGggcsj8NdRSSY2ZjXMa4PY+swPhOm21i/Ok5jJIJDXFouyBY8IBP0BH1Cya4HY2gSwUWUHMRZNnoNgACfzWUMRkikkbM1hY8NbEXPD3ZvvNAoBo1tLNnY1w+IQAQaJ+W+YJ5FKcU4Vhm26Mve06NBNBziNsoNEa/QK6Zt+EsPO6QMc/Zo06ku+8RyNae5TlpTaRhyEAjNloHYXX5JKHiTI4Xxy4d4lcTlkqwNqIcLIqidN712Ua1IkQV6mXDpHFtuvc5b0Jb1r1T6KLOQ3qdfQblBLcFgIaX1bnUGjrroPcrdHCcAIYmRjXKNT1cdXO9ytedkWMOKja7Zvyit3gaA+1n1pbPCiPUIQqBCF4Sg9TfGYxkTDJI9sbGi3OcQAB6lUjtZ3oYfDWzD1ipujT/ptN145BY35Bab492imx0w+0yfFIz2xvhZG0EEFoGjvUoLJ3u9q2YyWNkLs0MbSQ4aBznbkeVAAe614zUpTGy5neaxiCKf4RqlsI3XyGqjcMKTzHTfDgJ5u0HogrnGcX8SQn/KTSJqwcbKc4dloH2Ag5qajj0rqm2EhoJeWfLpuR/gQJtimYwsjkth3a4UdRVZhyqtPIJTDxGNridTq4gX00A5nZZumyyGN1Zgasai+n6Je0GOCYJYZZRIyowCWEA5gfloXZs2NtK80hgGMNlrA0g0a6kXp03RPw6N5stp3VvhP1CVEADC1nhsEDnqeZ90DgPG2npos7THAcUZFFIybDFz36skJtrSGkCiOVku9hyCz4e9xaS66vSxRI66+aB80KU4PHQMhG+3p/c0oxjC4ho3JpXrsbwsTYho3jiAe7zP3B9bPsge92eCke+TESRPiY22xF4IMlk5pA06huml9VsYIC9RAi14SqN3hdvRgwIIAJMU8HKNHNj85NdzyCCa7WdrcPgGZpneMglkY+d5HIDl6laR7Ydv8AEYokSOMENtc2CMkOc075pAfF5jQaqtcT4s90jpXPMs7iHGR1+E6hzC06ABWjsR3WT4upZy6CLcFwt7hX3Gnl5lBScPHNiCIoWONjKGMaS5wJsWBv6p7/AOOdhs7JAWyXTwSCW5Ttppuf5VvzizMNwbAuOHY1sjqZGTq58pBDS486AJPoVoTjBI3JJPM7nzJ5k6knzRUaTZtOcO1NY0/w4QSGFjsgJh2pxQLwwbNFe6l8CQxrpDs0aeqp2LlLnWeZJQYwMtTPD4OZTHBRWp7DR0gcN8ITaRrrEzCWUQ3M5uZhOtD1q9lni7LaBAdoRZq66pvLipHMbH8NwDSSANQSQBd3WwOuiBXC4R2bO8tPMBt6nqSeXklOHTRuD3SEF7W/7R3Lud82gciEm17mhsYouoHy1JoC+V6LPikUYkDCBJQaHFwBIcauiPVB5w+c07MbAy0fM3bb9gnQnOUurwggE2DRN0K9ikMSxuXI0hp0ygCxfmByP1WD55XtbHkaA03bT4SeRdetjX6lBIRuB1CVam+FiytDen5pw0EkAbk0gkuExjxSO2Aofqf0W4exXDPg4cFwp8njf5X8rfYUFQOyvCBNPHFVsZT5P+IOgPq5beARHqEIQVfvA7Vjh+FMmhkeS2Ib+KrLiOg/oudcXO+yX3JNKbeTRJJ1a9rh1/orh3t8VM/Evh65YG5RXi1+Zzq6dfQJ93MdnRiMRJi5GgshIDBXhL3a2PIb/wDYIJ7u17s2RBuJxjc0hpzI3DRvPM8c3+R2W1AF6FUO83tJ9iwhyGppbji6jS3Pr90fiQg1f3mdpRiscGsNw4cuYyjo550kf56gAeh6qg8XxWZyUdoExnp2+jvzQJsmUhhJbNBRDoSneAc5putuuyKnu0UuSJkQ3OrlW2tuvUpbG4kyP3sn8uqVwsVnTYaBA9wECkmlJRNoJLET0Q3nRPrrSDLB4lgec7ssjSaDgSw9D5jy21SWBn1cd21rWozE8j1Ou3klOJljHBrHGVoAzZwNHXqBuN+Y3WeJDS0s+XpQ2O40QGIgMjDKWkNacucOANu5a/NsEYLDN0fnL62BoAUeg5pL4krmCOmOaDdhxbZ/ebus8uXJHmAuyXE5QTppf1/BBngOIiCQukac2uV3LW9ejrB6ghHDiXOLtwbs8iSbFdeay4oBHkEdk5LderS6/u6kVvqPJPggzapDhEWpedhoPXmfZR2+g3Og91buzvCPjSxwcibeR+w35vroPdBsDsBwz4cHxXCnzU7zDBeRv4k+6tK8a0DQaAbL1ECEIQcv9tBXE8RYAJlkrUk/OddNr6LbPcZI37A9o+Zsz83uGlp+n5Kkd8XBnR40yAUJqewgVbwKfmd0AA+qi+7rth9gnLyCYZAGzNFnLlJyyC+Ys+oQdIrm7vg7QOk4nKwjwwBsbB0toe4+5I/hC6I4fj45o2yxPa9jhYc02CP85KrduewsGOGYsa2T/wBgFOOlAE8wg5wbimuSIwRkka1vM16dT7K48f7rcTCSWAvHlqfoq1BE6GKRx1kJMbR0rSQ+2yKipZfhvcIzmANAkXdc0nLinu0J+miI656J1Fh2nYoMMK2ttzuf0CmcHHSQgw4CeNQZSzG6As6ac9dgOpNLLiWFDZPgy5cwI+RwdRI2zN2PVJPgBIcCWuGzmmjuCsWYQ3bn5tb2ok+Zv3QKQ4JrSDbnVtZFDz0GvuvIcX8J5c5pO+U0S031I1aa/JYRTN+WS2GzbtduVDY+tp27DvFfDeycOOUNB8d0TRaaI2O6BrBMS50h28RJrLZJvQepvTqnToHSRyPOTIyrDty52gDeZK8ZIJGkHbUEdPdNfsbuT2uHUjX3I3QL8PgYfEAbB2Li4A+V8lIgpthYcgq7J1J6n9EvfRBI8Iit2Y7N29Vtru54XlidiHDxSkZfKNu31Nn6LX/AOEGZ8eHbfi+cj7rd3u9aNe4W7oog1oa0AAAAAbADYBEKIQhAIQhBCdruzkeOw7oX70Sx37Luvp1XOPaLgkuFldHK0h7SaNaHYNLb0Lea6pUT2g7PQYxmSZt18rho5p6goOceznafFYB2bDv8JJtht8T6qyW3ebzFLanB++XDOAGIikhdzLf9Rt89vFXsq12n7qp4iXYcmdnQaPoG/l2d7LX+O4XNES2SNzTr87HNOrvEdavRBvTtB3k4I4SV2GmZJPkqNlEOzP0aaIG137KO7AdisPLgGufllc/c2HZQ3QNJGzrtx83LSri5uoaAbBPPnoPwH1Wyf/zgZfiYuyfhZYr10+IXP/GrQSPH+6NpswkjyOo/qtdcY7B4iA2WOrq3xBdTUkJ8Gx24CDkIslj5X/nRKw8SGzhS6Q4z2Cw81ksAPVuhWvOP91DxZjOYdDv9QgoMM7TsUu1ya8U7KzwHVr2+oNfVRwxUsfzCx1RU4Wg7i/XVN34Bp+Ulh8tvoU3w/FGnfRPmSg7G0CM8Ja0Zbdqb5k2Pm86pZYvFQFrPgtfE8D/UtxNmtXAHqeVJygDnzQZQk0L3rX6KQ4VFmdm5N/NR9q19neEulfHA2wXkZiOTd3O9hf4INi92/CskTsQ4eKXRvlG08vU2fQBXQJPDRBjWtaKa0AAdABQCURAhCEAhCEAhCEHhCQmwjXbgH1AP5pwhBBYzsphJtZMNE49coaT65aT3gvBoMKz4eHibEyySGirJ5k7kqQQgEIQgFiWrJCBjjOFRyCnNB9lS+Od2cEtlgyH93b6LYSEHO/Hu62Zlljc46jQ/0VJxfCJ4Ds5vk4Ef2K68dGDuFGcR7PwzAh7Gn2CDlNnE3tNPaU/g4ix3OluPjndNC+zESw9NCPoVrvjXdZiYz4WF3mz+iBtwuLM8HcDX+y3B3ZcIpr8S4av8Mf8AwB8Tvc17NCoHY7sdinhkRjdEPvyOFEC9aB3PRb1wmHbGxrGCmtAa0dANkCoXqEIBCEIBCEIBCEIBCEIBCEIBCEIBCEIBCEIBCEIBYloQhABoGyyQhAIQhAIQhAIQhB//2Q=="/>
          <p:cNvSpPr>
            <a:spLocks noChangeAspect="1" noChangeArrowheads="1"/>
          </p:cNvSpPr>
          <p:nvPr/>
        </p:nvSpPr>
        <p:spPr bwMode="auto">
          <a:xfrm>
            <a:off x="149225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lowchart: Alternate Process 8">
            <a:hlinkClick r:id="rId4" action="ppaction://hlinksldjump" tooltip="Click on the TOC button to go back to the Table of Contents"/>
          </p:cNvPr>
          <p:cNvSpPr/>
          <p:nvPr/>
        </p:nvSpPr>
        <p:spPr bwMode="auto">
          <a:xfrm>
            <a:off x="9823174" y="636105"/>
            <a:ext cx="616226" cy="212035"/>
          </a:xfrm>
          <a:prstGeom prst="flowChartAlternateProcess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</a:pPr>
            <a:r>
              <a:rPr lang="en-US" sz="900" dirty="0">
                <a:solidFill>
                  <a:schemeClr val="tx1"/>
                </a:solidFill>
                <a:latin typeface="Arial" charset="0"/>
              </a:rPr>
              <a:t>TOC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152650" y="1071563"/>
            <a:ext cx="3886200" cy="5529262"/>
          </a:xfrm>
        </p:spPr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08667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D1925CF-FF02-4F45-8282-76A19835AF0B}" vid="{B6E07271-C37C-894F-AA13-C9CB50C151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C37E061906B8D41B78466604C53C4AE" ma:contentTypeVersion="28" ma:contentTypeDescription="Create a new document." ma:contentTypeScope="" ma:versionID="b1fac3747e4839e2d4ffb6e4054a9b09">
  <xsd:schema xmlns:xsd="http://www.w3.org/2001/XMLSchema" xmlns:xs="http://www.w3.org/2001/XMLSchema" xmlns:p="http://schemas.microsoft.com/office/2006/metadata/properties" xmlns:ns2="1624d5a5-934e-431c-bdeb-2205adc15921" targetNamespace="http://schemas.microsoft.com/office/2006/metadata/properties" ma:root="true" ma:fieldsID="54ec43d53a1f88dddf6650d30005016a" ns2:_="">
    <xsd:import namespace="1624d5a5-934e-431c-bdeb-2205adc15921"/>
    <xsd:element name="properties">
      <xsd:complexType>
        <xsd:sequence>
          <xsd:element name="documentManagement">
            <xsd:complexType>
              <xsd:all>
                <xsd:element ref="ns2:DocumentCategory"/>
                <xsd:element ref="ns2:DocumentSummary"/>
                <xsd:element ref="ns2:DocumentPublishDate"/>
                <xsd:element ref="ns2:DIRDepartment" minOccurs="0"/>
                <xsd:element ref="ns2:RedirectURL" minOccurs="0"/>
                <xsd:element ref="ns2:SearchSummary" minOccurs="0"/>
                <xsd:element ref="ns2:DocumentSize" minOccurs="0"/>
                <xsd:element ref="ns2:DocumentExtension" minOccurs="0"/>
                <xsd:element ref="ns2:SearchKeywords" minOccurs="0"/>
                <xsd:element ref="ns2:TSLACSubject" minOccurs="0"/>
                <xsd:element ref="ns2:TSLACType"/>
                <xsd:element ref="ns2:TaxKeywordTaxHTField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24d5a5-934e-431c-bdeb-2205adc15921" elementFormDefault="qualified">
    <xsd:import namespace="http://schemas.microsoft.com/office/2006/documentManagement/types"/>
    <xsd:import namespace="http://schemas.microsoft.com/office/infopath/2007/PartnerControls"/>
    <xsd:element name="DocumentCategory" ma:index="1" ma:displayName="Document Category" ma:format="Dropdown" ma:internalName="DocumentCategory">
      <xsd:simpleType>
        <xsd:restriction base="dms:Choice">
          <xsd:enumeration value="Audit"/>
          <xsd:enumeration value="Board"/>
          <xsd:enumeration value="Event Materials"/>
          <xsd:enumeration value="Forms"/>
          <xsd:enumeration value="Guidelines"/>
          <xsd:enumeration value="Other"/>
          <xsd:enumeration value="Policies"/>
          <xsd:enumeration value="Reports"/>
          <xsd:enumeration value="Templates"/>
        </xsd:restriction>
      </xsd:simpleType>
    </xsd:element>
    <xsd:element name="DocumentSummary" ma:index="2" ma:displayName="Document Summary" ma:internalName="DocumentSummary">
      <xsd:simpleType>
        <xsd:restriction base="dms:Note">
          <xsd:maxLength value="255"/>
        </xsd:restriction>
      </xsd:simpleType>
    </xsd:element>
    <xsd:element name="DocumentPublishDate" ma:index="3" ma:displayName="Document Publish Date" ma:default="[today]" ma:format="DateOnly" ma:internalName="DocumentPublishDate">
      <xsd:simpleType>
        <xsd:restriction base="dms:DateTime"/>
      </xsd:simpleType>
    </xsd:element>
    <xsd:element name="DIRDepartment" ma:index="4" nillable="true" ma:displayName="DIR Department" ma:default="General" ma:format="Dropdown" ma:internalName="DIRDepartment">
      <xsd:simpleType>
        <xsd:restriction base="dms:Choice">
          <xsd:enumeration value="Contracts"/>
          <xsd:enumeration value="Data Center"/>
          <xsd:enumeration value="General"/>
          <xsd:enumeration value="Information Security"/>
          <xsd:enumeration value="Policy &amp; Planning"/>
          <xsd:enumeration value="Telecom"/>
          <xsd:enumeration value="Texas.Gov"/>
        </xsd:restriction>
      </xsd:simpleType>
    </xsd:element>
    <xsd:element name="RedirectURL" ma:index="5" nillable="true" ma:displayName="Redirect URL" ma:hidden="true" ma:internalName="RedirectURL" ma:readOnly="false">
      <xsd:simpleType>
        <xsd:restriction base="dms:Text">
          <xsd:maxLength value="255"/>
        </xsd:restriction>
      </xsd:simpleType>
    </xsd:element>
    <xsd:element name="SearchSummary" ma:index="6" nillable="true" ma:displayName="Search Summary" ma:hidden="true" ma:internalName="SearchSummary" ma:readOnly="false">
      <xsd:simpleType>
        <xsd:restriction base="dms:Note"/>
      </xsd:simpleType>
    </xsd:element>
    <xsd:element name="DocumentSize" ma:index="15" nillable="true" ma:displayName="Document Size" ma:hidden="true" ma:internalName="DocumentSize" ma:readOnly="false">
      <xsd:simpleType>
        <xsd:restriction base="dms:Text">
          <xsd:maxLength value="255"/>
        </xsd:restriction>
      </xsd:simpleType>
    </xsd:element>
    <xsd:element name="DocumentExtension" ma:index="16" nillable="true" ma:displayName="Document Extension" ma:hidden="true" ma:internalName="DocumentExtension" ma:readOnly="false">
      <xsd:simpleType>
        <xsd:restriction base="dms:Text">
          <xsd:maxLength value="255"/>
        </xsd:restriction>
      </xsd:simpleType>
    </xsd:element>
    <xsd:element name="SearchKeywords" ma:index="17" nillable="true" ma:displayName="Search Keywords" ma:internalName="SearchKeywords">
      <xsd:simpleType>
        <xsd:restriction base="dms:Text">
          <xsd:maxLength value="255"/>
        </xsd:restriction>
      </xsd:simpleType>
    </xsd:element>
    <xsd:element name="TSLACSubject" ma:index="18" nillable="true" ma:displayName="TSLAC Subject" ma:internalName="TSLACSubject" ma:requiredMultiChoice="tru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uditing Budget"/>
                    <xsd:enumeration value="Executive Departments"/>
                    <xsd:enumeration value="Government Information"/>
                    <xsd:enumeration value="Government Purchasing"/>
                    <xsd:enumeration value="State Governments"/>
                  </xsd:restriction>
                </xsd:simpleType>
              </xsd:element>
            </xsd:sequence>
          </xsd:extension>
        </xsd:complexContent>
      </xsd:complexType>
    </xsd:element>
    <xsd:element name="TSLACType" ma:index="19" ma:displayName="TSLAC Type" ma:format="Dropdown" ma:internalName="TSLACType">
      <xsd:simpleType>
        <xsd:restriction base="dms:Choice">
          <xsd:enumeration value="Agency Rules, Policies and Procedures"/>
          <xsd:enumeration value="Agency Search engines"/>
          <xsd:enumeration value="Agency staff contacts"/>
          <xsd:enumeration value="Databases"/>
          <xsd:enumeration value="Employment information"/>
          <xsd:enumeration value="Executive Orders"/>
          <xsd:enumeration value="External Fiscal Reports"/>
          <xsd:enumeration value="Forms and Form instructions"/>
          <xsd:enumeration value="Grants or Funding Opportunities"/>
          <xsd:enumeration value="Homepages"/>
          <xsd:enumeration value="Legal Opinions and Advice"/>
          <xsd:enumeration value="Legislation, Proposed Legislation, and Statutes"/>
          <xsd:enumeration value="Legislative Appropriations Requests"/>
          <xsd:enumeration value="Licenses and Licensing Information"/>
          <xsd:enumeration value="Mail and Telecommunication Listings"/>
          <xsd:enumeration value="Manuals and Instructions"/>
          <xsd:enumeration value="Maps"/>
          <xsd:enumeration value="Meeting Agendas"/>
          <xsd:enumeration value="Meeting Minutes"/>
          <xsd:enumeration value="Miscellaneous reports"/>
          <xsd:enumeration value="News or Press Releases"/>
          <xsd:enumeration value="Non-fiscal reports and studies"/>
          <xsd:enumeration value="Organization Charts"/>
          <xsd:enumeration value="Other publications"/>
          <xsd:enumeration value="Periodicals - Newsletters and Magazines"/>
          <xsd:enumeration value="Personnel Policies and Procedures"/>
          <xsd:enumeration value="Plans and Planning Information"/>
          <xsd:enumeration value="Programs and Services"/>
          <xsd:enumeration value="Reference materials"/>
          <xsd:enumeration value="Reports - Biennial or Annual"/>
          <xsd:enumeration value="Reports - Required Legislative"/>
          <xsd:enumeration value="Reports on Performance Measures"/>
          <xsd:enumeration value="Speeches and Papers"/>
          <xsd:enumeration value="Statistics"/>
          <xsd:enumeration value="Strategic Plans"/>
          <xsd:enumeration value="Training Materials"/>
          <xsd:enumeration value="Web documents - Undefined"/>
        </xsd:restriction>
      </xsd:simpleType>
    </xsd:element>
    <xsd:element name="TaxKeywordTaxHTField" ma:index="22" nillable="true" ma:taxonomy="true" ma:internalName="TaxKeywordTaxHTField" ma:taxonomyFieldName="TaxKeyword" ma:displayName="Enterprise Keywords" ma:fieldId="{23f27201-bee3-471e-b2e7-b64fd8b7ca38}" ma:taxonomyMulti="true" ma:sspId="00000000-0000-0000-0000-00000000000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3" nillable="true" ma:displayName="Taxonomy Catch All Column" ma:hidden="true" ma:list="{17e8d30a-da91-4395-8dbc-c1e53e82d6c7}" ma:internalName="TaxCatchAll" ma:showField="CatchAllData" ma:web="1624d5a5-934e-431c-bdeb-2205adc1592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8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Summary xmlns="1624d5a5-934e-431c-bdeb-2205adc15921">DIR's Evolving Network Security and Voice Services</DocumentSummary>
    <DocumentPublishDate xmlns="1624d5a5-934e-431c-bdeb-2205adc15921">2017-10-26T05:00:00+00:00</DocumentPublishDate>
    <DIRDepartment xmlns="1624d5a5-934e-431c-bdeb-2205adc15921">General</DIRDepartment>
    <SearchSummary xmlns="1624d5a5-934e-431c-bdeb-2205adc15921">DIR's Evolving Network Security and Voice Services</SearchSummary>
    <DocumentExtension xmlns="1624d5a5-934e-431c-bdeb-2205adc15921">pptx</DocumentExtension>
    <DocumentCategory xmlns="1624d5a5-934e-431c-bdeb-2205adc15921">Event Materials</DocumentCategory>
    <RedirectURL xmlns="1624d5a5-934e-431c-bdeb-2205adc15921">/portal/internal/resources/DocumentLibrary/Tech Forum CCTS VoIP.pptx</RedirectURL>
    <TSLACSubject xmlns="1624d5a5-934e-431c-bdeb-2205adc15921">
      <Value>Executive Departments</Value>
      <Value>Government Information</Value>
      <Value>State Governments</Value>
    </TSLACSubject>
    <DocumentSize xmlns="1624d5a5-934e-431c-bdeb-2205adc15921">1736.604579608</DocumentSize>
    <TSLACType xmlns="1624d5a5-934e-431c-bdeb-2205adc15921">Other publications</TSLACType>
    <SearchKeywords xmlns="1624d5a5-934e-431c-bdeb-2205adc15921">dir tech; tech forum; Voice Services; CCTS; </SearchKeywords>
    <TaxCatchAll xmlns="1624d5a5-934e-431c-bdeb-2205adc15921"/>
    <TaxKeywordTaxHTField xmlns="1624d5a5-934e-431c-bdeb-2205adc15921">
      <Terms xmlns="http://schemas.microsoft.com/office/infopath/2007/PartnerControls"/>
    </TaxKeywordTaxHTField>
  </documentManagement>
</p:properties>
</file>

<file path=customXml/itemProps1.xml><?xml version="1.0" encoding="utf-8"?>
<ds:datastoreItem xmlns:ds="http://schemas.openxmlformats.org/officeDocument/2006/customXml" ds:itemID="{8F9127BD-17F9-4ACA-8A03-F3A2E1C9C333}"/>
</file>

<file path=customXml/itemProps2.xml><?xml version="1.0" encoding="utf-8"?>
<ds:datastoreItem xmlns:ds="http://schemas.openxmlformats.org/officeDocument/2006/customXml" ds:itemID="{1BA6A559-E807-454F-9A95-2CEDF1BBAA3F}"/>
</file>

<file path=customXml/itemProps3.xml><?xml version="1.0" encoding="utf-8"?>
<ds:datastoreItem xmlns:ds="http://schemas.openxmlformats.org/officeDocument/2006/customXml" ds:itemID="{74B0CCFE-2D6E-4A9D-8ED8-C87FFB5EB9B4}"/>
</file>

<file path=docProps/app.xml><?xml version="1.0" encoding="utf-8"?>
<Properties xmlns="http://schemas.openxmlformats.org/officeDocument/2006/extended-properties" xmlns:vt="http://schemas.openxmlformats.org/officeDocument/2006/docPropsVTypes">
  <Template>DIR_bluetemplate</Template>
  <TotalTime>333</TotalTime>
  <Words>860</Words>
  <Application>Microsoft Office PowerPoint</Application>
  <PresentationFormat>Widescreen</PresentationFormat>
  <Paragraphs>150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CiscoSans ExtraLight</vt:lpstr>
      <vt:lpstr>Franklin Gothic Book</vt:lpstr>
      <vt:lpstr>Franklin Gothic Demi</vt:lpstr>
      <vt:lpstr>Franklin Gothic Demi Cond</vt:lpstr>
      <vt:lpstr>Franklin Gothic Heavy</vt:lpstr>
      <vt:lpstr>Office Theme</vt:lpstr>
      <vt:lpstr>Capitol Complex VoIP Telephone System Conversion</vt:lpstr>
      <vt:lpstr>Agenda</vt:lpstr>
      <vt:lpstr>CCTS History</vt:lpstr>
      <vt:lpstr>Features</vt:lpstr>
      <vt:lpstr>Jabber – Adding Mobility to a Desk Phone</vt:lpstr>
      <vt:lpstr>2-Line IP Phone</vt:lpstr>
      <vt:lpstr>5-Line IP Phone</vt:lpstr>
      <vt:lpstr>Multi-Line with Key Expansion Module</vt:lpstr>
      <vt:lpstr>Video Phone</vt:lpstr>
      <vt:lpstr>Deployment Schedule and Progress to Date</vt:lpstr>
      <vt:lpstr>Is your network VoIP ready?</vt:lpstr>
      <vt:lpstr>Remote Office Capability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 Forum CCTS VoIP</dc:title>
  <dc:creator>Sherri Parks</dc:creator>
  <cp:lastModifiedBy>Chance Bryant</cp:lastModifiedBy>
  <cp:revision>17</cp:revision>
  <dcterms:created xsi:type="dcterms:W3CDTF">2017-10-16T15:42:10Z</dcterms:created>
  <dcterms:modified xsi:type="dcterms:W3CDTF">2017-10-26T19:46:35Z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0x010100BC37E061906B8D41B78466604C53C4AE</vt:lpwstr>
  </property>
  <property fmtid="{D5CDD505-2E9C-101B-9397-08002B2CF9AE}" pid="3" name="WorkflowChangePath">
    <vt:lpwstr>4e7f0d7b-af58-4d14-a711-25a4e8942f2a,4;4e7f0d7b-af58-4d14-a711-25a4e8942f2a,4;4e7f0d7b-af58-4d14-a711-25a4e8942f2a,4;4e7f0d7b-af58-4d14-a711-25a4e8942f2a,4;4e7f0d7b-af58-4d14-a711-25a4e8942f2a,4;4e7f0d7b-af58-4d14-a711-25a4e8942f2a,4;4e7f0d7b-af58-4d14-a711-25a4e8942f2a,4;4e7f0d7b-af58-4d14-a711-25a4e8942f2a,6;4e7f0d7b-af58-4d14-a711-25a4e8942f2a,6;4e7f0d7b-af58-4d14-a711-25a4e8942f2a,6;4e7f0d7b-af58-4d14-a711-25a4e8942f2a,6;4e7f0d7b-af58-4d14-a711-25a4e8942f2a,6;4e7f0d7b-af58-4d14-a711-25a4e8942f2a,6;4e7f0d7b-af58-4d14-a711-25a4e8942f2a,6;</vt:lpwstr>
  </property>
</Properties>
</file>